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75"/>
  </p:notesMasterIdLst>
  <p:sldIdLst>
    <p:sldId id="296" r:id="rId2"/>
    <p:sldId id="284" r:id="rId3"/>
    <p:sldId id="297" r:id="rId4"/>
    <p:sldId id="298" r:id="rId5"/>
    <p:sldId id="299" r:id="rId6"/>
    <p:sldId id="332" r:id="rId7"/>
    <p:sldId id="333" r:id="rId8"/>
    <p:sldId id="338" r:id="rId9"/>
    <p:sldId id="335" r:id="rId10"/>
    <p:sldId id="301" r:id="rId11"/>
    <p:sldId id="300" r:id="rId12"/>
    <p:sldId id="303" r:id="rId13"/>
    <p:sldId id="304" r:id="rId14"/>
    <p:sldId id="305" r:id="rId15"/>
    <p:sldId id="336" r:id="rId16"/>
    <p:sldId id="307" r:id="rId17"/>
    <p:sldId id="306" r:id="rId18"/>
    <p:sldId id="308" r:id="rId19"/>
    <p:sldId id="309" r:id="rId20"/>
    <p:sldId id="331" r:id="rId21"/>
    <p:sldId id="310" r:id="rId22"/>
    <p:sldId id="319" r:id="rId23"/>
    <p:sldId id="311" r:id="rId24"/>
    <p:sldId id="312" r:id="rId25"/>
    <p:sldId id="318" r:id="rId26"/>
    <p:sldId id="339" r:id="rId27"/>
    <p:sldId id="314" r:id="rId28"/>
    <p:sldId id="317" r:id="rId29"/>
    <p:sldId id="316" r:id="rId30"/>
    <p:sldId id="257" r:id="rId31"/>
    <p:sldId id="262" r:id="rId32"/>
    <p:sldId id="258" r:id="rId33"/>
    <p:sldId id="260" r:id="rId34"/>
    <p:sldId id="261" r:id="rId35"/>
    <p:sldId id="283" r:id="rId36"/>
    <p:sldId id="263" r:id="rId37"/>
    <p:sldId id="264" r:id="rId38"/>
    <p:sldId id="266" r:id="rId39"/>
    <p:sldId id="265" r:id="rId40"/>
    <p:sldId id="276" r:id="rId41"/>
    <p:sldId id="267" r:id="rId42"/>
    <p:sldId id="269" r:id="rId43"/>
    <p:sldId id="268" r:id="rId44"/>
    <p:sldId id="270" r:id="rId45"/>
    <p:sldId id="271" r:id="rId46"/>
    <p:sldId id="272" r:id="rId47"/>
    <p:sldId id="273" r:id="rId48"/>
    <p:sldId id="274" r:id="rId49"/>
    <p:sldId id="279" r:id="rId50"/>
    <p:sldId id="282" r:id="rId51"/>
    <p:sldId id="281" r:id="rId52"/>
    <p:sldId id="280" r:id="rId53"/>
    <p:sldId id="275" r:id="rId54"/>
    <p:sldId id="337" r:id="rId55"/>
    <p:sldId id="340" r:id="rId56"/>
    <p:sldId id="321" r:id="rId57"/>
    <p:sldId id="324" r:id="rId58"/>
    <p:sldId id="325" r:id="rId59"/>
    <p:sldId id="349" r:id="rId60"/>
    <p:sldId id="350" r:id="rId61"/>
    <p:sldId id="326" r:id="rId62"/>
    <p:sldId id="327" r:id="rId63"/>
    <p:sldId id="328" r:id="rId64"/>
    <p:sldId id="329" r:id="rId65"/>
    <p:sldId id="348" r:id="rId66"/>
    <p:sldId id="344" r:id="rId67"/>
    <p:sldId id="346" r:id="rId68"/>
    <p:sldId id="345" r:id="rId69"/>
    <p:sldId id="347" r:id="rId70"/>
    <p:sldId id="330" r:id="rId71"/>
    <p:sldId id="323" r:id="rId72"/>
    <p:sldId id="342" r:id="rId73"/>
    <p:sldId id="341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5535" autoAdjust="0"/>
  </p:normalViewPr>
  <p:slideViewPr>
    <p:cSldViewPr>
      <p:cViewPr>
        <p:scale>
          <a:sx n="59" d="100"/>
          <a:sy n="59" d="100"/>
        </p:scale>
        <p:origin x="-720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DFF54-9E0F-5A44-B99F-0D3C93FB8C93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EB795-9C12-2E40-A11D-26EE11A6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8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02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remove the users and POIs with check-ins fewer than 20</a:t>
            </a:r>
          </a:p>
          <a:p>
            <a:pPr lvl="1"/>
            <a:r>
              <a:rPr lang="en-US" dirty="0" smtClean="0"/>
              <a:t>Each check-in record consists of a user ID, a POI ID, a check-in timestamp, and the latitude and longitude of the POI. The </a:t>
            </a:r>
            <a:r>
              <a:rPr lang="en-US" dirty="0" err="1" smtClean="0"/>
              <a:t>rst</a:t>
            </a:r>
            <a:r>
              <a:rPr lang="en-US" dirty="0" smtClean="0"/>
              <a:t> dataset has the category information of each POI while the second one does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04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show a snapshot of the San Francisco Bay Area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geographic clusters obtained from our algorithm for the CA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assign each POI l to a cluster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selecting the largest weight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optimal clustering structure 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clustering via the interaction with the check-in preferences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modeling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K-means clustering blindly clusters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POIs by geographic latitudes and longitudes, the cluster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centered at SF (yellow) stretched to San Rafael, Oakland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Berkeley; while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clusters, SF corresponds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 concentrated cluster. The SF cluster extends north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 to the vicinity of the Golden Gate Bridge as tourists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SF would always like to explore the Golden Gate Bridge.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31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approach has the advantage of investigating</a:t>
            </a:r>
            <a:r>
              <a:rPr lang="zh-CN" altLang="en-US" dirty="0" smtClean="0"/>
              <a:t> </a:t>
            </a:r>
            <a:r>
              <a:rPr lang="en-US" dirty="0" smtClean="0"/>
              <a:t>explicit</a:t>
            </a:r>
            <a:r>
              <a:rPr lang="zh-CN" altLang="en-US" dirty="0" smtClean="0"/>
              <a:t> </a:t>
            </a:r>
            <a:r>
              <a:rPr lang="en-US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en-US" dirty="0" smtClean="0"/>
              <a:t> 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features,</a:t>
            </a:r>
            <a:r>
              <a:rPr lang="zh-CN" altLang="en-US" dirty="0" smtClean="0"/>
              <a:t> </a:t>
            </a:r>
            <a:r>
              <a:rPr lang="en-US" dirty="0" smtClean="0"/>
              <a:t>as well as jointly learning the latent geographic clustering</a:t>
            </a:r>
          </a:p>
          <a:p>
            <a:r>
              <a:rPr lang="en-US" dirty="0" smtClean="0"/>
              <a:t>Our</a:t>
            </a:r>
            <a:r>
              <a:rPr lang="zh-CN" altLang="en-US" dirty="0" smtClean="0"/>
              <a:t> </a:t>
            </a:r>
            <a:r>
              <a:rPr lang="en-US" dirty="0" smtClean="0"/>
              <a:t>model strikes a good balance between explaining seen data and generalizing to unseen data by requiring the model to satisfy meaningful relaxed constraints</a:t>
            </a:r>
          </a:p>
          <a:p>
            <a:r>
              <a:rPr lang="en-US" dirty="0" smtClean="0"/>
              <a:t>Going beyond the</a:t>
            </a:r>
            <a:r>
              <a:rPr lang="zh-CN" altLang="en-US" dirty="0" smtClean="0"/>
              <a:t> </a:t>
            </a:r>
            <a:r>
              <a:rPr lang="en-US" dirty="0" smtClean="0"/>
              <a:t>check-in preference modeling, our</a:t>
            </a:r>
            <a:r>
              <a:rPr lang="zh-CN" altLang="en-US" dirty="0" smtClean="0"/>
              <a:t> </a:t>
            </a:r>
            <a:r>
              <a:rPr lang="en-US" dirty="0" smtClean="0"/>
              <a:t>model also provides a general guidance to model ambiguous features with arbitrary parametric forms, which significantly boosts the flexibility and expressiveness of the standard discriminative learning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0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said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recursive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top-down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manner.</a:t>
            </a:r>
            <a:r>
              <a:rPr lang="zh-CN" altLang="en-US" dirty="0" smtClean="0"/>
              <a:t> </a:t>
            </a:r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decompose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children.</a:t>
            </a:r>
          </a:p>
          <a:p>
            <a:r>
              <a:rPr lang="en-US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constraint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encourage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aspects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derived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meanwhile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own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emphses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5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event/aspect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descriptors,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guide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17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Fig. 5. Entity Graph in the Event View. Red node: person; Green node:</a:t>
            </a:r>
            <a:r>
              <a:rPr lang="zh-CN" altLang="en-US" dirty="0" smtClean="0"/>
              <a:t> </a:t>
            </a:r>
            <a:r>
              <a:rPr lang="en-US" dirty="0" smtClean="0"/>
              <a:t>place; Yellow node: organization. The size of the node denotes the influence</a:t>
            </a:r>
            <a:r>
              <a:rPr lang="zh-CN" altLang="en-US" dirty="0" smtClean="0"/>
              <a:t> </a:t>
            </a:r>
            <a:r>
              <a:rPr lang="en-US" dirty="0" smtClean="0"/>
              <a:t>of the entity in this event. The width of the edge denotes the strength of</a:t>
            </a:r>
            <a:r>
              <a:rPr lang="zh-CN" altLang="en-US" dirty="0" smtClean="0"/>
              <a:t> </a:t>
            </a:r>
            <a:r>
              <a:rPr lang="en-US" dirty="0" smtClean="0"/>
              <a:t>the correlation between two entities. Different colors of edges represent the</a:t>
            </a:r>
            <a:r>
              <a:rPr lang="zh-CN" altLang="en-US" dirty="0" smtClean="0"/>
              <a:t> </a:t>
            </a:r>
            <a:r>
              <a:rPr lang="en-US" dirty="0" smtClean="0"/>
              <a:t>correlations in different aspects. We can see the influential entities in this event</a:t>
            </a:r>
            <a:r>
              <a:rPr lang="zh-CN" altLang="en-US" dirty="0" smtClean="0"/>
              <a:t> </a:t>
            </a:r>
            <a:r>
              <a:rPr lang="en-US" dirty="0" smtClean="0"/>
              <a:t>are: </a:t>
            </a:r>
            <a:r>
              <a:rPr lang="en-US" b="1" dirty="0" smtClean="0"/>
              <a:t>“Sony”, “North Korea”, “Kim Jong-</a:t>
            </a:r>
            <a:r>
              <a:rPr lang="en-US" b="1" dirty="0" err="1" smtClean="0"/>
              <a:t>un”,“Barack</a:t>
            </a:r>
            <a:r>
              <a:rPr lang="en-US" b="1" dirty="0" smtClean="0"/>
              <a:t> Obama”, “Seth </a:t>
            </a:r>
            <a:r>
              <a:rPr lang="en-US" b="1" dirty="0" err="1" smtClean="0"/>
              <a:t>Rogen</a:t>
            </a:r>
            <a:r>
              <a:rPr lang="zh-CN" altLang="en-US" b="1" dirty="0" smtClean="0"/>
              <a:t> </a:t>
            </a:r>
            <a:r>
              <a:rPr lang="en-US" b="1" dirty="0" smtClean="0"/>
              <a:t>(director and actor of the film)” and “James Franco (actor of the film)” 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64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seen that traditional news media offer high-quality reference context for social media, which greatly benefits knowledge discovery in social media. However, the gain does not have to be one-way. We propose to leverage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40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fact, the posts in social media reflect people's true feelings and what they really care about. Integrating social media brings a new perspective to the traditional news mining tasks, and can inspire many applications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0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development of social media platforms is faster than ever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7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geo</a:t>
            </a:r>
            <a:r>
              <a:rPr lang="zh-CN" altLang="zh-CN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administrative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borderlines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well-defined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52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5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Therefore, appropriately</a:t>
            </a:r>
            <a:r>
              <a:rPr lang="en-US" baseline="0" dirty="0" smtClean="0"/>
              <a:t> dealing with noise in social media is critical.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noisy.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 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cleaner</a:t>
            </a:r>
          </a:p>
          <a:p>
            <a:r>
              <a:rPr lang="en-US" dirty="0" smtClean="0"/>
              <a:t>Of course different applications can</a:t>
            </a:r>
            <a:r>
              <a:rPr lang="en-US" baseline="0" dirty="0" smtClean="0"/>
              <a:t> resort to different sources for noise filtering and guidance. In this dissertation we consider the specific application of event detection, where news can be an ideal 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39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1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joint learning approach is motivated by the fact that the clustering structure is not only determined by geographic proximity, but also affected by how well it explains user check-ins.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sum, the jointly learned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geographic clusters are specially tailored to boost the learning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task‘s performance rather than just provide a standalone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clustering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EB795-9C12-2E40-A11D-26EE11A635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3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B088-295A-4BDA-BB9A-F34E34210E40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1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AA305-CCF0-45C9-93AB-C4A20FC82139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3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91B3-2795-4611-AF42-D17F2BE8DEB4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CF3E9-F6AC-4F89-8410-765D29552F32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3325-8E21-4966-BF24-14C02C0D6FD4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6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F126-052A-4636-A588-7A6F5F602662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1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B399-2D7B-405F-A350-FDCFA0B486DE}" type="datetime1">
              <a:rPr lang="en-US" smtClean="0"/>
              <a:t>11/30/15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0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CEAE6-9B89-4352-9FFB-394DFF6724C4}" type="datetime1">
              <a:rPr lang="en-US" smtClean="0"/>
              <a:t>11/30/15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4BF21-993C-49EB-A214-601EC58C0369}" type="datetime1">
              <a:rPr lang="en-US" smtClean="0"/>
              <a:t>11/30/15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6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274C-20C8-4419-A693-EC1F10C84253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6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FAD9F-E102-4B6E-BBCD-7DDCA2803DC2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7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A415-2186-4044-A87E-23F76A9E7D95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3AB69-B85A-4173-B386-1237E2F9F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7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u/155956218/Event_description_aspect1.html" TargetMode="External"/><Relationship Id="rId4" Type="http://schemas.openxmlformats.org/officeDocument/2006/relationships/hyperlink" Target="https://dl.dropboxusercontent.com/u/155956218/Event_description_aspect4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l.dropboxusercontent.com/u/155956218/Event_description_overall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mserv2.cs.illinois.edu:8029/overviews/event_discovery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905001"/>
            <a:ext cx="7924800" cy="169545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Integrating </a:t>
            </a:r>
            <a:r>
              <a:rPr lang="en-US" sz="3600" b="1" dirty="0" smtClean="0">
                <a:solidFill>
                  <a:srgbClr val="FF0000"/>
                </a:solidFill>
              </a:rPr>
              <a:t>Multi-Dimensional</a:t>
            </a:r>
            <a:r>
              <a:rPr lang="en-US" sz="3600" b="1" dirty="0" smtClean="0"/>
              <a:t>, </a:t>
            </a:r>
            <a:br>
              <a:rPr lang="en-US" sz="3600" b="1" dirty="0" smtClean="0"/>
            </a:br>
            <a:r>
              <a:rPr lang="en-US" sz="3600" b="1" dirty="0" smtClean="0">
                <a:solidFill>
                  <a:srgbClr val="FF0000"/>
                </a:solidFill>
              </a:rPr>
              <a:t>Multi-Source</a:t>
            </a:r>
            <a:r>
              <a:rPr lang="en-US" sz="3600" b="1" dirty="0" smtClean="0"/>
              <a:t> Knowledge for</a:t>
            </a:r>
            <a:br>
              <a:rPr lang="en-US" sz="3600" b="1" dirty="0" smtClean="0"/>
            </a:br>
            <a:r>
              <a:rPr lang="en-US" sz="3600" b="1" dirty="0" smtClean="0">
                <a:solidFill>
                  <a:srgbClr val="00B0F0"/>
                </a:solidFill>
              </a:rPr>
              <a:t>Social Media </a:t>
            </a:r>
            <a:r>
              <a:rPr lang="en-US" sz="3600" b="1" dirty="0" smtClean="0"/>
              <a:t>Data Mining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600" dirty="0" err="1" smtClean="0">
                <a:solidFill>
                  <a:srgbClr val="7030A0"/>
                </a:solidFill>
              </a:rPr>
              <a:t>Jingjing</a:t>
            </a:r>
            <a:r>
              <a:rPr lang="en-US" sz="2600" dirty="0" smtClean="0">
                <a:solidFill>
                  <a:srgbClr val="7030A0"/>
                </a:solidFill>
              </a:rPr>
              <a:t> Wang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Dept.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of Computer Science</a:t>
            </a:r>
          </a:p>
          <a:p>
            <a:r>
              <a:rPr lang="en-US" altLang="zh-CN" sz="2600" dirty="0" smtClean="0">
                <a:solidFill>
                  <a:schemeClr val="accent1">
                    <a:lumMod val="75000"/>
                  </a:schemeClr>
                </a:solidFill>
              </a:rPr>
              <a:t>University</a:t>
            </a:r>
            <a:r>
              <a:rPr lang="zh-CN" altLang="en-US" sz="2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zh-CN" altLang="en-US" sz="2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accent1">
                    <a:lumMod val="75000"/>
                  </a:schemeClr>
                </a:solidFill>
              </a:rPr>
              <a:t>Illinois</a:t>
            </a:r>
            <a:r>
              <a:rPr lang="zh-CN" altLang="en-US" sz="2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accent1">
                    <a:lumMod val="75000"/>
                  </a:schemeClr>
                </a:solidFill>
              </a:rPr>
              <a:t>at</a:t>
            </a:r>
            <a:r>
              <a:rPr lang="zh-CN" altLang="en-US" sz="2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accent1">
                    <a:lumMod val="75000"/>
                  </a:schemeClr>
                </a:solidFill>
              </a:rPr>
              <a:t>Urbana-Champaign</a:t>
            </a:r>
          </a:p>
        </p:txBody>
      </p:sp>
    </p:spTree>
    <p:extLst>
      <p:ext uri="{BB962C8B-B14F-4D97-AF65-F5344CB8AC3E}">
        <p14:creationId xmlns:p14="http://schemas.microsoft.com/office/powerpoint/2010/main" val="249824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286000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 dirty="0" smtClean="0"/>
              <a:t>A Principled Methodology to Model both Explicit and Implicit Knowledge</a:t>
            </a:r>
            <a:endParaRPr lang="en-US" cap="non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C502-0A6E-43EB-BF59-5D41CE44A478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1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The Typical Form of A Maximum Entropy Model for Multi-Class Classification Tasks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 </a:t>
            </a:r>
            <a:r>
              <a:rPr lang="en-US" dirty="0" smtClean="0"/>
              <a:t>: an observed instance</a:t>
            </a:r>
          </a:p>
          <a:p>
            <a:r>
              <a:rPr lang="en-US" dirty="0" smtClean="0"/>
              <a:t>y : a possible class</a:t>
            </a:r>
          </a:p>
          <a:p>
            <a:r>
              <a:rPr lang="en-US" dirty="0" smtClean="0"/>
              <a:t>Features: </a:t>
            </a:r>
            <a:r>
              <a:rPr lang="en-US" b="1" dirty="0" smtClean="0"/>
              <a:t>f</a:t>
            </a:r>
            <a:r>
              <a:rPr lang="en-US" dirty="0" smtClean="0"/>
              <a:t>(x</a:t>
            </a:r>
            <a:r>
              <a:rPr lang="en-US" baseline="-25000" dirty="0" smtClean="0"/>
              <a:t> </a:t>
            </a:r>
            <a:r>
              <a:rPr lang="en-US" dirty="0" smtClean="0"/>
              <a:t>, y)</a:t>
            </a:r>
          </a:p>
          <a:p>
            <a:r>
              <a:rPr lang="en-US" dirty="0" smtClean="0"/>
              <a:t>Weights (to be learned): </a:t>
            </a:r>
            <a:r>
              <a:rPr lang="en-US" b="1" dirty="0" smtClean="0"/>
              <a:t>w</a:t>
            </a:r>
          </a:p>
          <a:p>
            <a:r>
              <a:rPr lang="en-US" dirty="0" smtClean="0"/>
              <a:t>Conditional probability P(</a:t>
            </a:r>
            <a:r>
              <a:rPr lang="en-US" dirty="0" err="1" smtClean="0"/>
              <a:t>y|x</a:t>
            </a:r>
            <a:r>
              <a:rPr lang="en-US" dirty="0" smtClean="0"/>
              <a:t>) ~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b="1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b="1" dirty="0" err="1" smtClean="0"/>
              <a:t>f</a:t>
            </a:r>
            <a:r>
              <a:rPr lang="en-US" dirty="0" smtClean="0"/>
              <a:t>(x</a:t>
            </a:r>
            <a:r>
              <a:rPr lang="en-US" baseline="-25000" dirty="0" smtClean="0"/>
              <a:t> </a:t>
            </a:r>
            <a:r>
              <a:rPr lang="en-US" dirty="0" smtClean="0"/>
              <a:t>, y))</a:t>
            </a:r>
          </a:p>
          <a:p>
            <a:endParaRPr lang="en-US" dirty="0"/>
          </a:p>
          <a:p>
            <a:r>
              <a:rPr lang="en-US" b="1" dirty="0" smtClean="0"/>
              <a:t>w</a:t>
            </a:r>
            <a:r>
              <a:rPr lang="en-US" baseline="30000" dirty="0" smtClean="0"/>
              <a:t>* </a:t>
            </a:r>
            <a:r>
              <a:rPr lang="en-US" dirty="0" smtClean="0"/>
              <a:t>maximizes H(</a:t>
            </a:r>
            <a:r>
              <a:rPr lang="en-US" dirty="0" err="1" smtClean="0"/>
              <a:t>y|x</a:t>
            </a:r>
            <a:r>
              <a:rPr lang="en-US" dirty="0" smtClean="0"/>
              <a:t>), the conditional entropy of y given x </a:t>
            </a:r>
            <a:r>
              <a:rPr lang="en-US" dirty="0"/>
              <a:t>under </a:t>
            </a:r>
            <a:r>
              <a:rPr lang="en-US" dirty="0" smtClean="0"/>
              <a:t>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F732B-C769-4EC0-A2DE-2B23594042E1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 Features to be Latent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conceptual picture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00200" y="2362200"/>
            <a:ext cx="6477000" cy="762000"/>
            <a:chOff x="1447800" y="2552700"/>
            <a:chExt cx="6477000" cy="762000"/>
          </a:xfrm>
        </p:grpSpPr>
        <p:sp>
          <p:nvSpPr>
            <p:cNvPr id="10" name="Rounded Rectangle 9"/>
            <p:cNvSpPr/>
            <p:nvPr/>
          </p:nvSpPr>
          <p:spPr>
            <a:xfrm>
              <a:off x="1447800" y="2590800"/>
              <a:ext cx="1981200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observed features</a:t>
              </a:r>
              <a:endParaRPr lang="en-US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886200" y="2819400"/>
              <a:ext cx="1371600" cy="2286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943600" y="2552700"/>
              <a:ext cx="1981200" cy="76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prediction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00200" y="3524250"/>
            <a:ext cx="6477000" cy="1562100"/>
            <a:chOff x="1600200" y="4076700"/>
            <a:chExt cx="6477000" cy="1562100"/>
          </a:xfrm>
        </p:grpSpPr>
        <p:grpSp>
          <p:nvGrpSpPr>
            <p:cNvPr id="8" name="Group 7"/>
            <p:cNvGrpSpPr/>
            <p:nvPr/>
          </p:nvGrpSpPr>
          <p:grpSpPr>
            <a:xfrm>
              <a:off x="1600200" y="4076700"/>
              <a:ext cx="6477000" cy="1181100"/>
              <a:chOff x="1447800" y="2590800"/>
              <a:chExt cx="6477000" cy="118110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447800" y="2590800"/>
                <a:ext cx="1981200" cy="6858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observed features</a:t>
                </a:r>
                <a:endParaRPr lang="en-US" dirty="0"/>
              </a:p>
            </p:txBody>
          </p:sp>
          <p:sp>
            <p:nvSpPr>
              <p:cNvPr id="6" name="Right Arrow 5"/>
              <p:cNvSpPr/>
              <p:nvPr/>
            </p:nvSpPr>
            <p:spPr>
              <a:xfrm>
                <a:off x="3886200" y="3276600"/>
                <a:ext cx="1371600" cy="22860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943600" y="3009900"/>
                <a:ext cx="1981200" cy="76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prediction</a:t>
                </a:r>
                <a:endParaRPr lang="en-US" dirty="0"/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1600200" y="4953000"/>
              <a:ext cx="1981200" cy="685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latent features</a:t>
              </a:r>
              <a:endParaRPr lang="en-US" dirty="0"/>
            </a:p>
          </p:txBody>
        </p:sp>
      </p:grpSp>
      <p:sp>
        <p:nvSpPr>
          <p:cNvPr id="19" name="Oval Callout 18"/>
          <p:cNvSpPr/>
          <p:nvPr/>
        </p:nvSpPr>
        <p:spPr>
          <a:xfrm>
            <a:off x="3657600" y="5334000"/>
            <a:ext cx="2971800" cy="571499"/>
          </a:xfrm>
          <a:prstGeom prst="wedgeEllipseCallout">
            <a:avLst>
              <a:gd name="adj1" fmla="val -51923"/>
              <a:gd name="adj2" fmla="val -13333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arbitrary parametric forms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8C59-3805-4959-855A-6256575B5E3E}" type="datetime1">
              <a:rPr lang="en-US" smtClean="0"/>
              <a:t>11/30/15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2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Latent Features Are Characterized in Parametric Forms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 </a:t>
            </a:r>
            <a:r>
              <a:rPr lang="en-US" dirty="0" smtClean="0"/>
              <a:t>: an observed instance</a:t>
            </a:r>
          </a:p>
          <a:p>
            <a:r>
              <a:rPr lang="en-US" dirty="0" smtClean="0"/>
              <a:t>y : a possible class</a:t>
            </a:r>
          </a:p>
          <a:p>
            <a:r>
              <a:rPr lang="en-US" dirty="0" smtClean="0"/>
              <a:t>Features: </a:t>
            </a:r>
            <a:r>
              <a:rPr lang="en-US" b="1" dirty="0" smtClean="0"/>
              <a:t>f</a:t>
            </a:r>
            <a:r>
              <a:rPr lang="en-US" dirty="0" smtClean="0"/>
              <a:t>(x</a:t>
            </a:r>
            <a:r>
              <a:rPr lang="en-US" baseline="-25000" dirty="0" smtClean="0"/>
              <a:t> </a:t>
            </a:r>
            <a:r>
              <a:rPr lang="en-US" dirty="0"/>
              <a:t>, </a:t>
            </a:r>
            <a:r>
              <a:rPr lang="en-US" dirty="0" smtClean="0"/>
              <a:t>y,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 smtClean="0"/>
              <a:t>) = </a:t>
            </a:r>
            <a:r>
              <a:rPr lang="en-US" dirty="0" smtClean="0">
                <a:solidFill>
                  <a:srgbClr val="FF0000"/>
                </a:solidFill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</a:rPr>
              <a:t>f</a:t>
            </a:r>
            <a:r>
              <a:rPr lang="en-US" baseline="30000" dirty="0" err="1" smtClean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(x</a:t>
            </a:r>
            <a:r>
              <a:rPr lang="en-US" baseline="-25000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, y) , </a:t>
            </a:r>
            <a:r>
              <a:rPr lang="en-US" b="1" dirty="0" smtClean="0">
                <a:solidFill>
                  <a:srgbClr val="FF0000"/>
                </a:solidFill>
              </a:rPr>
              <a:t>f</a:t>
            </a:r>
            <a:r>
              <a:rPr lang="en-US" baseline="30000" dirty="0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(x</a:t>
            </a:r>
            <a:r>
              <a:rPr lang="en-US" baseline="-25000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y,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>
                <a:solidFill>
                  <a:srgbClr val="FF0000"/>
                </a:solidFill>
              </a:rPr>
              <a:t>)]</a:t>
            </a:r>
          </a:p>
          <a:p>
            <a:r>
              <a:rPr lang="en-US" dirty="0" smtClean="0"/>
              <a:t>Weights </a:t>
            </a:r>
            <a:r>
              <a:rPr lang="en-US" dirty="0"/>
              <a:t>(to be learned)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/>
              <a:t>Conditional probability </a:t>
            </a:r>
            <a:r>
              <a:rPr lang="en-US" dirty="0" smtClean="0"/>
              <a:t>P(</a:t>
            </a:r>
            <a:r>
              <a:rPr lang="en-US" dirty="0" err="1" smtClean="0"/>
              <a:t>y|x</a:t>
            </a:r>
            <a:r>
              <a:rPr lang="en-US" dirty="0" smtClean="0"/>
              <a:t> ,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 smtClean="0"/>
              <a:t>) ~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b="1" dirty="0" smtClean="0"/>
              <a:t>w</a:t>
            </a:r>
            <a:r>
              <a:rPr lang="en-US" dirty="0" smtClean="0"/>
              <a:t>(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 smtClean="0"/>
              <a:t>)</a:t>
            </a:r>
            <a:r>
              <a:rPr lang="en-US" baseline="30000" dirty="0" err="1" smtClean="0"/>
              <a:t>T</a:t>
            </a:r>
            <a:r>
              <a:rPr lang="en-US" b="1" dirty="0" err="1" smtClean="0"/>
              <a:t>f</a:t>
            </a:r>
            <a:r>
              <a:rPr lang="en-US" dirty="0" smtClean="0"/>
              <a:t>(x</a:t>
            </a:r>
            <a:r>
              <a:rPr lang="en-US" baseline="-25000" dirty="0" smtClean="0"/>
              <a:t> </a:t>
            </a:r>
            <a:r>
              <a:rPr lang="en-US" dirty="0" smtClean="0"/>
              <a:t>, y,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 smtClean="0"/>
              <a:t>))</a:t>
            </a:r>
          </a:p>
          <a:p>
            <a:endParaRPr lang="en-US" dirty="0" smtClean="0"/>
          </a:p>
          <a:p>
            <a:r>
              <a:rPr lang="en-US" b="1" dirty="0"/>
              <a:t>w</a:t>
            </a:r>
            <a:r>
              <a:rPr lang="en-US" baseline="30000" dirty="0" smtClean="0"/>
              <a:t>*</a:t>
            </a:r>
            <a:r>
              <a:rPr lang="en-US" dirty="0" smtClean="0"/>
              <a:t>(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 smtClean="0"/>
              <a:t>)</a:t>
            </a:r>
            <a:r>
              <a:rPr lang="en-US" baseline="30000" dirty="0" smtClean="0"/>
              <a:t> </a:t>
            </a:r>
            <a:r>
              <a:rPr lang="en-US" dirty="0" smtClean="0"/>
              <a:t>maximizes H(</a:t>
            </a:r>
            <a:r>
              <a:rPr lang="en-US" dirty="0" err="1" smtClean="0"/>
              <a:t>y|x</a:t>
            </a:r>
            <a:r>
              <a:rPr lang="en-US" dirty="0" smtClean="0"/>
              <a:t>,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 smtClean="0"/>
              <a:t>), </a:t>
            </a:r>
            <a:r>
              <a:rPr lang="en-US" dirty="0"/>
              <a:t>the conditional entropy of y given </a:t>
            </a:r>
            <a:r>
              <a:rPr lang="en-US" dirty="0" smtClean="0"/>
              <a:t>x under </a:t>
            </a:r>
            <a:r>
              <a:rPr lang="en-US" dirty="0"/>
              <a:t>P(</a:t>
            </a:r>
            <a:r>
              <a:rPr lang="en-US" dirty="0" err="1"/>
              <a:t>y|x</a:t>
            </a:r>
            <a:r>
              <a:rPr lang="en-US" dirty="0"/>
              <a:t> ,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/>
              <a:t>)</a:t>
            </a:r>
          </a:p>
          <a:p>
            <a:r>
              <a:rPr lang="en-US" dirty="0" smtClean="0"/>
              <a:t>How to find the optimal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  <p:sp>
        <p:nvSpPr>
          <p:cNvPr id="4" name="Oval Callout 3"/>
          <p:cNvSpPr/>
          <p:nvPr/>
        </p:nvSpPr>
        <p:spPr>
          <a:xfrm>
            <a:off x="4419600" y="1600200"/>
            <a:ext cx="4343400" cy="685799"/>
          </a:xfrm>
          <a:prstGeom prst="wedgeEllipseCallout">
            <a:avLst>
              <a:gd name="adj1" fmla="val -67763"/>
              <a:gd name="adj2" fmla="val 13388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latent parameters governing the latent features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E6A4-C29C-4BBE-8579-61CE7A7D886F}" type="datetime1">
              <a:rPr lang="en-US" smtClean="0"/>
              <a:t>11/30/15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 Entropy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optimal </a:t>
            </a:r>
            <a:r>
              <a:rPr lang="el-GR" b="1" dirty="0">
                <a:solidFill>
                  <a:srgbClr val="FF0000"/>
                </a:solidFill>
              </a:rPr>
              <a:t>Θ </a:t>
            </a:r>
            <a:r>
              <a:rPr lang="en-US" dirty="0" smtClean="0"/>
              <a:t>should be </a:t>
            </a:r>
            <a:r>
              <a:rPr lang="en-US" dirty="0"/>
              <a:t>chosen </a:t>
            </a:r>
            <a:r>
              <a:rPr lang="en-US" dirty="0" smtClean="0"/>
              <a:t>such that the maximized conditional entropy H</a:t>
            </a:r>
            <a:r>
              <a:rPr lang="en-US" baseline="30000" dirty="0" smtClean="0"/>
              <a:t>*</a:t>
            </a:r>
            <a:r>
              <a:rPr lang="en-US" dirty="0" smtClean="0"/>
              <a:t>(</a:t>
            </a:r>
            <a:r>
              <a:rPr lang="en-US" dirty="0" err="1" smtClean="0"/>
              <a:t>y|x</a:t>
            </a:r>
            <a:r>
              <a:rPr lang="en-US" dirty="0"/>
              <a:t>,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 smtClean="0"/>
              <a:t>) is minimized: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baseline="30000" dirty="0" smtClean="0">
                <a:solidFill>
                  <a:srgbClr val="FF0000"/>
                </a:solidFill>
              </a:rPr>
              <a:t>*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arg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min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Θ</a:t>
            </a:r>
            <a:r>
              <a:rPr lang="en-US" dirty="0" err="1" smtClean="0"/>
              <a:t>H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y|x</a:t>
            </a:r>
            <a:r>
              <a:rPr lang="en-US" dirty="0"/>
              <a:t>, </a:t>
            </a:r>
            <a:r>
              <a:rPr lang="el-GR" b="1" dirty="0">
                <a:solidFill>
                  <a:srgbClr val="FF0000"/>
                </a:solidFill>
              </a:rPr>
              <a:t>Θ</a:t>
            </a:r>
            <a:r>
              <a:rPr lang="en-US" dirty="0"/>
              <a:t>)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05400" y="2667000"/>
            <a:ext cx="3962400" cy="25447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</a:t>
            </a:r>
            <a:r>
              <a:rPr lang="en-US" baseline="-25000" dirty="0" smtClean="0"/>
              <a:t> </a:t>
            </a:r>
            <a:r>
              <a:rPr lang="en-US" dirty="0" smtClean="0"/>
              <a:t>: an observed instance</a:t>
            </a:r>
          </a:p>
          <a:p>
            <a:r>
              <a:rPr lang="en-US" dirty="0" smtClean="0"/>
              <a:t>y : a possible class</a:t>
            </a:r>
          </a:p>
          <a:p>
            <a:r>
              <a:rPr lang="en-US" dirty="0" smtClean="0"/>
              <a:t>Features: </a:t>
            </a:r>
            <a:r>
              <a:rPr lang="en-US" b="1" dirty="0" smtClean="0"/>
              <a:t>f</a:t>
            </a:r>
            <a:r>
              <a:rPr lang="en-US" dirty="0" smtClean="0"/>
              <a:t>(x</a:t>
            </a:r>
            <a:r>
              <a:rPr lang="en-US" baseline="-25000" dirty="0" smtClean="0"/>
              <a:t> </a:t>
            </a:r>
            <a:r>
              <a:rPr lang="en-US" dirty="0" smtClean="0"/>
              <a:t>, y,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/>
              <a:t>) = </a:t>
            </a:r>
            <a:r>
              <a:rPr lang="en-US" dirty="0" smtClean="0">
                <a:solidFill>
                  <a:srgbClr val="FF0000"/>
                </a:solidFill>
              </a:rPr>
              <a:t>[</a:t>
            </a:r>
            <a:r>
              <a:rPr lang="en-US" b="1" dirty="0" err="1" smtClean="0">
                <a:solidFill>
                  <a:srgbClr val="FF0000"/>
                </a:solidFill>
              </a:rPr>
              <a:t>f</a:t>
            </a:r>
            <a:r>
              <a:rPr lang="en-US" baseline="30000" dirty="0" err="1" smtClean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(x</a:t>
            </a:r>
            <a:r>
              <a:rPr lang="en-US" baseline="-25000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, y) , </a:t>
            </a:r>
            <a:r>
              <a:rPr lang="en-US" b="1" dirty="0" smtClean="0">
                <a:solidFill>
                  <a:srgbClr val="FF0000"/>
                </a:solidFill>
              </a:rPr>
              <a:t>f</a:t>
            </a:r>
            <a:r>
              <a:rPr lang="en-US" baseline="30000" dirty="0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(x</a:t>
            </a:r>
            <a:r>
              <a:rPr lang="en-US" baseline="-25000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, y,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>
                <a:solidFill>
                  <a:srgbClr val="FF0000"/>
                </a:solidFill>
              </a:rPr>
              <a:t>)]</a:t>
            </a:r>
          </a:p>
          <a:p>
            <a:r>
              <a:rPr lang="en-US" dirty="0" smtClean="0"/>
              <a:t>Weights (to be learned): </a:t>
            </a:r>
            <a:r>
              <a:rPr lang="en-US" b="1" dirty="0" smtClean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/>
              <a:t>Conditional probability P(</a:t>
            </a:r>
            <a:r>
              <a:rPr lang="en-US" dirty="0" err="1" smtClean="0"/>
              <a:t>y|x</a:t>
            </a:r>
            <a:r>
              <a:rPr lang="en-US" dirty="0" smtClean="0"/>
              <a:t> ,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/>
              <a:t>) ~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b="1" dirty="0" smtClean="0"/>
              <a:t>w</a:t>
            </a:r>
            <a:r>
              <a:rPr lang="en-US" dirty="0" smtClean="0"/>
              <a:t>(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/>
              <a:t>)</a:t>
            </a:r>
            <a:r>
              <a:rPr lang="en-US" baseline="30000" dirty="0" err="1" smtClean="0"/>
              <a:t>T</a:t>
            </a:r>
            <a:r>
              <a:rPr lang="en-US" b="1" dirty="0" err="1" smtClean="0"/>
              <a:t>f</a:t>
            </a:r>
            <a:r>
              <a:rPr lang="en-US" dirty="0" smtClean="0"/>
              <a:t>(x</a:t>
            </a:r>
            <a:r>
              <a:rPr lang="en-US" baseline="-25000" dirty="0" smtClean="0"/>
              <a:t> </a:t>
            </a:r>
            <a:r>
              <a:rPr lang="en-US" dirty="0" smtClean="0"/>
              <a:t>, y,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/>
              <a:t>))</a:t>
            </a:r>
          </a:p>
          <a:p>
            <a:endParaRPr lang="en-US" dirty="0" smtClean="0"/>
          </a:p>
          <a:p>
            <a:r>
              <a:rPr lang="en-US" b="1" dirty="0" smtClean="0"/>
              <a:t>w</a:t>
            </a:r>
            <a:r>
              <a:rPr lang="en-US" baseline="30000" dirty="0" smtClean="0"/>
              <a:t>*</a:t>
            </a:r>
            <a:r>
              <a:rPr lang="en-US" dirty="0" smtClean="0"/>
              <a:t>(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/>
              <a:t>)</a:t>
            </a:r>
            <a:r>
              <a:rPr lang="en-US" baseline="30000" dirty="0" smtClean="0"/>
              <a:t> </a:t>
            </a:r>
            <a:r>
              <a:rPr lang="en-US" dirty="0" smtClean="0"/>
              <a:t>maximizes H(</a:t>
            </a:r>
            <a:r>
              <a:rPr lang="en-US" dirty="0" err="1" smtClean="0"/>
              <a:t>y|x</a:t>
            </a:r>
            <a:r>
              <a:rPr lang="en-US" dirty="0" smtClean="0"/>
              <a:t>,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/>
              <a:t>), the conditional entropy of y given x under P(</a:t>
            </a:r>
            <a:r>
              <a:rPr lang="en-US" dirty="0" err="1" smtClean="0"/>
              <a:t>y|x</a:t>
            </a:r>
            <a:r>
              <a:rPr lang="en-US" dirty="0" smtClean="0"/>
              <a:t> ,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How to find the optimal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E08B-5D4F-4A05-9B2C-6B3572AB2C08}" type="datetime1">
              <a:rPr lang="en-US" smtClean="0"/>
              <a:t>11/30/15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3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Maximum </a:t>
            </a:r>
            <a:r>
              <a:rPr lang="en-US" dirty="0"/>
              <a:t>entropy </a:t>
            </a:r>
            <a:r>
              <a:rPr lang="en-US" dirty="0" smtClean="0"/>
              <a:t>principle</a:t>
            </a:r>
          </a:p>
          <a:p>
            <a:pPr lvl="1"/>
            <a:r>
              <a:rPr lang="en-US" dirty="0" smtClean="0"/>
              <a:t>First </a:t>
            </a:r>
            <a:r>
              <a:rPr lang="en-US" dirty="0"/>
              <a:t>proposed </a:t>
            </a:r>
            <a:r>
              <a:rPr lang="en-US" dirty="0" smtClean="0"/>
              <a:t>by E.T</a:t>
            </a:r>
            <a:r>
              <a:rPr lang="en-US" dirty="0"/>
              <a:t>. Jaynes 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1957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very general </a:t>
            </a:r>
            <a:r>
              <a:rPr lang="en-US" dirty="0" smtClean="0"/>
              <a:t>rationale why </a:t>
            </a:r>
            <a:r>
              <a:rPr lang="en-US" dirty="0"/>
              <a:t>we should select the model with the maximum </a:t>
            </a:r>
            <a:r>
              <a:rPr lang="en-US" dirty="0" smtClean="0"/>
              <a:t>entropy</a:t>
            </a:r>
          </a:p>
          <a:p>
            <a:pPr lvl="1"/>
            <a:r>
              <a:rPr lang="en-US" dirty="0" err="1" smtClean="0"/>
              <a:t>Widescale</a:t>
            </a:r>
            <a:r>
              <a:rPr lang="en-US" dirty="0" smtClean="0"/>
              <a:t> applications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Introducing </a:t>
            </a:r>
            <a:r>
              <a:rPr lang="en-US" dirty="0"/>
              <a:t>latent variables to discriminative </a:t>
            </a:r>
            <a:r>
              <a:rPr lang="en-US" dirty="0" smtClean="0"/>
              <a:t>models is </a:t>
            </a:r>
            <a:r>
              <a:rPr lang="en-US" dirty="0"/>
              <a:t>not </a:t>
            </a:r>
            <a:r>
              <a:rPr lang="en-US" dirty="0" smtClean="0"/>
              <a:t>new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/>
              <a:t>minimax</a:t>
            </a:r>
            <a:r>
              <a:rPr lang="en-US" dirty="0"/>
              <a:t> entropy principle </a:t>
            </a:r>
            <a:r>
              <a:rPr lang="en-US" dirty="0" smtClean="0"/>
              <a:t>was first proposed in </a:t>
            </a:r>
            <a:r>
              <a:rPr lang="en-US" dirty="0"/>
              <a:t>the computer vision community by Zhu et al. </a:t>
            </a:r>
            <a:r>
              <a:rPr lang="en-US" dirty="0" smtClean="0"/>
              <a:t>for </a:t>
            </a:r>
            <a:r>
              <a:rPr lang="en-US" dirty="0"/>
              <a:t>feature selection within the </a:t>
            </a:r>
            <a:r>
              <a:rPr lang="en-US" dirty="0" err="1"/>
              <a:t>MaxEnt</a:t>
            </a:r>
            <a:r>
              <a:rPr lang="en-US" dirty="0"/>
              <a:t> </a:t>
            </a:r>
            <a:r>
              <a:rPr lang="en-US" dirty="0" smtClean="0"/>
              <a:t>framework</a:t>
            </a:r>
          </a:p>
          <a:p>
            <a:pPr lvl="1"/>
            <a:r>
              <a:rPr lang="en-US" dirty="0" smtClean="0"/>
              <a:t>Previous </a:t>
            </a:r>
            <a:r>
              <a:rPr lang="en-US" dirty="0"/>
              <a:t>work </a:t>
            </a:r>
            <a:r>
              <a:rPr lang="en-US" dirty="0" smtClean="0"/>
              <a:t>have </a:t>
            </a:r>
            <a:r>
              <a:rPr lang="en-US" dirty="0"/>
              <a:t>introduced </a:t>
            </a:r>
            <a:r>
              <a:rPr lang="en-US" dirty="0" smtClean="0"/>
              <a:t>hidden variables </a:t>
            </a:r>
            <a:r>
              <a:rPr lang="en-US" dirty="0"/>
              <a:t>to other discriminative models such as </a:t>
            </a:r>
            <a:r>
              <a:rPr lang="en-US" dirty="0" smtClean="0"/>
              <a:t>SVMs and CRFs in various forms as well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Allowing features to </a:t>
            </a:r>
            <a:r>
              <a:rPr lang="en-US" dirty="0"/>
              <a:t>be governed by a parametric form is </a:t>
            </a:r>
            <a:r>
              <a:rPr lang="en-US" dirty="0" smtClean="0"/>
              <a:t>innovative</a:t>
            </a:r>
          </a:p>
          <a:p>
            <a:pPr lvl="1"/>
            <a:r>
              <a:rPr lang="en-US" dirty="0" smtClean="0"/>
              <a:t>Directly </a:t>
            </a:r>
            <a:r>
              <a:rPr lang="en-US" dirty="0"/>
              <a:t>corresponds to the generative assumptions </a:t>
            </a:r>
            <a:r>
              <a:rPr lang="en-US" dirty="0" smtClean="0"/>
              <a:t>of the features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specially </a:t>
            </a:r>
            <a:r>
              <a:rPr lang="en-US" dirty="0"/>
              <a:t>suited </a:t>
            </a:r>
            <a:r>
              <a:rPr lang="en-US" dirty="0" smtClean="0"/>
              <a:t>to the situations </a:t>
            </a:r>
            <a:r>
              <a:rPr lang="en-US" dirty="0"/>
              <a:t>where multidimensional </a:t>
            </a:r>
            <a:r>
              <a:rPr lang="en-US" dirty="0" smtClean="0"/>
              <a:t>heterogeneous information </a:t>
            </a:r>
            <a:r>
              <a:rPr lang="en-US" dirty="0"/>
              <a:t>need to be </a:t>
            </a:r>
            <a:r>
              <a:rPr lang="en-US" dirty="0" smtClean="0"/>
              <a:t>modeled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optimization </a:t>
            </a:r>
            <a:r>
              <a:rPr lang="en-US" dirty="0" smtClean="0"/>
              <a:t>of the latent </a:t>
            </a:r>
            <a:r>
              <a:rPr lang="en-US" dirty="0"/>
              <a:t>parameters is naturally guided by the </a:t>
            </a:r>
            <a:r>
              <a:rPr lang="en-US" dirty="0" err="1"/>
              <a:t>MinEnt</a:t>
            </a:r>
            <a:r>
              <a:rPr lang="en-US" dirty="0"/>
              <a:t> </a:t>
            </a:r>
            <a:r>
              <a:rPr lang="en-US" dirty="0" smtClean="0"/>
              <a:t>principle</a:t>
            </a:r>
          </a:p>
          <a:p>
            <a:pPr lvl="2"/>
            <a:r>
              <a:rPr lang="en-US" dirty="0" smtClean="0"/>
              <a:t>Theoretically </a:t>
            </a:r>
            <a:r>
              <a:rPr lang="en-US" dirty="0"/>
              <a:t>elegant </a:t>
            </a:r>
            <a:endParaRPr lang="en-US" dirty="0" smtClean="0"/>
          </a:p>
          <a:p>
            <a:pPr lvl="2"/>
            <a:r>
              <a:rPr lang="en-US" dirty="0" smtClean="0"/>
              <a:t>A </a:t>
            </a:r>
            <a:r>
              <a:rPr lang="en-US" dirty="0"/>
              <a:t>handy coordinate descent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DAAF-02A6-445D-8D84-1C65DE24F2BE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286000"/>
            <a:ext cx="7772400" cy="1362075"/>
          </a:xfrm>
        </p:spPr>
        <p:txBody>
          <a:bodyPr>
            <a:noAutofit/>
          </a:bodyPr>
          <a:lstStyle/>
          <a:p>
            <a:pPr algn="ctr"/>
            <a:r>
              <a:rPr lang="en-US" sz="2800" cap="none" dirty="0" smtClean="0"/>
              <a:t>Modeling Check-In Preferences with Multidimensional Knowledge</a:t>
            </a:r>
            <a:r>
              <a:rPr lang="en-US" altLang="zh-CN" sz="2800" cap="none" dirty="0" smtClean="0"/>
              <a:t>:</a:t>
            </a:r>
            <a:r>
              <a:rPr lang="zh-CN" altLang="en-US" sz="2800" cap="none" dirty="0" smtClean="0"/>
              <a:t> </a:t>
            </a:r>
            <a:r>
              <a:rPr lang="en-US" sz="2800" cap="none" dirty="0"/>
              <a:t>A</a:t>
            </a:r>
            <a:r>
              <a:rPr lang="zh-CN" altLang="en-US" sz="2800" cap="none" dirty="0"/>
              <a:t> </a:t>
            </a:r>
            <a:r>
              <a:rPr lang="en-US" sz="2800" cap="none" dirty="0" err="1"/>
              <a:t>Minimax</a:t>
            </a:r>
            <a:r>
              <a:rPr lang="en-US" sz="2800" cap="none" dirty="0"/>
              <a:t> Entropy </a:t>
            </a:r>
            <a:r>
              <a:rPr lang="en-US" sz="2800" cap="none" dirty="0" smtClean="0"/>
              <a:t>Approach</a:t>
            </a:r>
            <a:br>
              <a:rPr lang="en-US" sz="2800" cap="none" dirty="0" smtClean="0"/>
            </a:br>
            <a:r>
              <a:rPr lang="en-US" sz="2800" b="0" cap="none" dirty="0" smtClean="0">
                <a:solidFill>
                  <a:srgbClr val="7030A0"/>
                </a:solidFill>
              </a:rPr>
              <a:t>WSDM ’16</a:t>
            </a:r>
            <a:endParaRPr lang="en-US" sz="2800" b="0" cap="none" dirty="0">
              <a:solidFill>
                <a:srgbClr val="7030A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FF52-C36B-49CE-86D9-4476FBE231B0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9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Problem Definition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Goal: Learn </a:t>
            </a:r>
            <a:r>
              <a:rPr lang="en-US" dirty="0"/>
              <a:t>a time-aware </a:t>
            </a:r>
            <a:r>
              <a:rPr lang="en-US" dirty="0" smtClean="0"/>
              <a:t>distribution over (Point-Of-Interest) POIs </a:t>
            </a:r>
            <a:r>
              <a:rPr lang="en-US" dirty="0"/>
              <a:t>for each user: </a:t>
            </a:r>
            <a:r>
              <a:rPr lang="en-US" dirty="0" smtClean="0"/>
              <a:t>p(</a:t>
            </a:r>
            <a:r>
              <a:rPr lang="en-US" dirty="0" err="1" smtClean="0"/>
              <a:t>l|u</a:t>
            </a:r>
            <a:r>
              <a:rPr lang="en-US" dirty="0" smtClean="0"/>
              <a:t>, t)</a:t>
            </a:r>
          </a:p>
          <a:p>
            <a:r>
              <a:rPr lang="en-US" dirty="0"/>
              <a:t>x</a:t>
            </a:r>
            <a:r>
              <a:rPr lang="en-US" dirty="0" smtClean="0"/>
              <a:t> = (u, t)</a:t>
            </a:r>
          </a:p>
          <a:p>
            <a:r>
              <a:rPr lang="en-US" dirty="0" smtClean="0"/>
              <a:t>y = l</a:t>
            </a:r>
          </a:p>
          <a:p>
            <a:r>
              <a:rPr lang="en-US" dirty="0" smtClean="0"/>
              <a:t>Θ = (</a:t>
            </a:r>
            <a:r>
              <a:rPr lang="en-US" b="1" dirty="0" smtClean="0"/>
              <a:t>o</a:t>
            </a:r>
            <a:r>
              <a:rPr lang="en-US" dirty="0" smtClean="0"/>
              <a:t>, </a:t>
            </a:r>
            <a:r>
              <a:rPr lang="en-US" b="1" dirty="0" smtClean="0"/>
              <a:t>r</a:t>
            </a:r>
            <a:r>
              <a:rPr lang="en-US" dirty="0" smtClean="0"/>
              <a:t>) : geographic cluster parameters</a:t>
            </a:r>
          </a:p>
          <a:p>
            <a:pPr lvl="1"/>
            <a:r>
              <a:rPr lang="en-US" b="1" dirty="0" smtClean="0"/>
              <a:t>o </a:t>
            </a:r>
            <a:r>
              <a:rPr lang="en-US" dirty="0" smtClean="0"/>
              <a:t>= (o</a:t>
            </a:r>
            <a:r>
              <a:rPr lang="en-US" baseline="-25000" dirty="0" smtClean="0"/>
              <a:t>1 </a:t>
            </a:r>
            <a:r>
              <a:rPr lang="en-US" dirty="0" smtClean="0"/>
              <a:t>, o</a:t>
            </a:r>
            <a:r>
              <a:rPr lang="en-US" baseline="-25000" dirty="0" smtClean="0"/>
              <a:t>2</a:t>
            </a:r>
            <a:r>
              <a:rPr lang="en-US" baseline="-25000" dirty="0"/>
              <a:t> </a:t>
            </a:r>
            <a:r>
              <a:rPr lang="en-US" dirty="0" smtClean="0"/>
              <a:t>, … ,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R</a:t>
            </a:r>
            <a:r>
              <a:rPr lang="en-US" dirty="0" smtClean="0"/>
              <a:t>), </a:t>
            </a:r>
            <a:r>
              <a:rPr lang="en-US" b="1" dirty="0" smtClean="0"/>
              <a:t>r </a:t>
            </a:r>
            <a:r>
              <a:rPr lang="en-US" dirty="0"/>
              <a:t>= </a:t>
            </a:r>
            <a:r>
              <a:rPr lang="en-US" dirty="0" smtClean="0"/>
              <a:t>(r</a:t>
            </a:r>
            <a:r>
              <a:rPr lang="en-US" baseline="-25000" dirty="0" smtClean="0"/>
              <a:t>1 </a:t>
            </a:r>
            <a:r>
              <a:rPr lang="en-US" dirty="0" smtClean="0"/>
              <a:t>, r</a:t>
            </a:r>
            <a:r>
              <a:rPr lang="en-US" baseline="-25000" dirty="0" smtClean="0"/>
              <a:t>2 </a:t>
            </a:r>
            <a:r>
              <a:rPr lang="en-US" dirty="0"/>
              <a:t>, …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</a:t>
            </a:r>
            <a:r>
              <a:rPr lang="en-US" dirty="0"/>
              <a:t>),</a:t>
            </a:r>
            <a:r>
              <a:rPr lang="en-US" dirty="0" smtClean="0"/>
              <a:t> where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i</a:t>
            </a:r>
            <a:r>
              <a:rPr lang="en-US" dirty="0" smtClean="0"/>
              <a:t> is the center, and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dirty="0" smtClean="0"/>
              <a:t> is the radius of the </a:t>
            </a:r>
            <a:r>
              <a:rPr lang="en-US" dirty="0" err="1" smtClean="0"/>
              <a:t>i-th</a:t>
            </a:r>
            <a:r>
              <a:rPr lang="en-US" dirty="0" smtClean="0"/>
              <a:t> geographic cluster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44FB-7C67-4B80-A241-7694C6993E0A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0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training set of </a:t>
            </a:r>
            <a:r>
              <a:rPr lang="en-US" dirty="0" smtClean="0"/>
              <a:t>user </a:t>
            </a:r>
            <a:r>
              <a:rPr lang="en-US" dirty="0"/>
              <a:t>check-in </a:t>
            </a:r>
            <a:r>
              <a:rPr lang="en-US" dirty="0" smtClean="0"/>
              <a:t>histories, </a:t>
            </a:r>
            <a:r>
              <a:rPr lang="en-US" dirty="0" smtClean="0">
                <a:solidFill>
                  <a:srgbClr val="FF0000"/>
                </a:solidFill>
              </a:rPr>
              <a:t>jointly</a:t>
            </a:r>
            <a:r>
              <a:rPr lang="en-US" dirty="0" smtClean="0"/>
              <a:t> </a:t>
            </a:r>
            <a:r>
              <a:rPr lang="en-US" dirty="0"/>
              <a:t>learn the </a:t>
            </a:r>
            <a:r>
              <a:rPr lang="en-US" dirty="0">
                <a:solidFill>
                  <a:srgbClr val="FF0000"/>
                </a:solidFill>
              </a:rPr>
              <a:t>conditional probability </a:t>
            </a:r>
            <a:r>
              <a:rPr lang="en-US" dirty="0"/>
              <a:t>of </a:t>
            </a:r>
            <a:r>
              <a:rPr lang="en-US" dirty="0" smtClean="0"/>
              <a:t>checking in </a:t>
            </a:r>
            <a:r>
              <a:rPr lang="en-US" dirty="0"/>
              <a:t>at POI l given a user u and time t, denoted by </a:t>
            </a:r>
            <a:r>
              <a:rPr lang="en-US" dirty="0" smtClean="0"/>
              <a:t>π</a:t>
            </a:r>
            <a:r>
              <a:rPr lang="en-US" baseline="-25000" dirty="0" err="1" smtClean="0"/>
              <a:t>utl</a:t>
            </a:r>
            <a:r>
              <a:rPr lang="en-US" dirty="0" smtClean="0"/>
              <a:t> = p(</a:t>
            </a:r>
            <a:r>
              <a:rPr lang="en-US" dirty="0" err="1" smtClean="0"/>
              <a:t>l|u,t</a:t>
            </a:r>
            <a:r>
              <a:rPr lang="en-US" dirty="0" smtClean="0"/>
              <a:t>); </a:t>
            </a:r>
            <a:r>
              <a:rPr lang="en-US" dirty="0"/>
              <a:t>and the geographic </a:t>
            </a:r>
            <a:r>
              <a:rPr lang="en-US" dirty="0">
                <a:solidFill>
                  <a:srgbClr val="FF0000"/>
                </a:solidFill>
              </a:rPr>
              <a:t>clustering structure </a:t>
            </a:r>
            <a:r>
              <a:rPr lang="en-US" dirty="0" smtClean="0"/>
              <a:t>governed </a:t>
            </a:r>
            <a:r>
              <a:rPr lang="en-US" dirty="0"/>
              <a:t>by latent parameters </a:t>
            </a:r>
            <a:r>
              <a:rPr lang="en-US" b="1" dirty="0"/>
              <a:t>o</a:t>
            </a:r>
            <a:r>
              <a:rPr lang="en-US" dirty="0"/>
              <a:t> and </a:t>
            </a:r>
            <a:r>
              <a:rPr lang="en-US" b="1" dirty="0"/>
              <a:t>r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4FB92-5167-4BAB-9BA7-74BE80A5DA90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1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toy example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Friday evening</a:t>
            </a:r>
            <a:r>
              <a:rPr lang="en-US" dirty="0"/>
              <a:t>, Alice just </a:t>
            </a:r>
            <a:r>
              <a:rPr lang="en-US" dirty="0" smtClean="0"/>
              <a:t>finished yet another </a:t>
            </a:r>
            <a:r>
              <a:rPr lang="en-US" dirty="0"/>
              <a:t>week of hard work; she would like to have a </a:t>
            </a:r>
            <a:r>
              <a:rPr lang="en-US" dirty="0" smtClean="0"/>
              <a:t>great dinner </a:t>
            </a:r>
            <a:r>
              <a:rPr lang="en-US" dirty="0"/>
              <a:t>at a </a:t>
            </a:r>
            <a:r>
              <a:rPr lang="en-US" dirty="0">
                <a:solidFill>
                  <a:srgbClr val="FF0000"/>
                </a:solidFill>
              </a:rPr>
              <a:t>seafood</a:t>
            </a:r>
            <a:r>
              <a:rPr lang="en-US" dirty="0"/>
              <a:t> restaurant and then she </a:t>
            </a:r>
            <a:r>
              <a:rPr lang="en-US" dirty="0" smtClean="0"/>
              <a:t>figures </a:t>
            </a:r>
            <a:r>
              <a:rPr lang="en-US" dirty="0"/>
              <a:t>a </a:t>
            </a:r>
            <a:r>
              <a:rPr lang="en-US" dirty="0" smtClean="0">
                <a:solidFill>
                  <a:srgbClr val="FF0000"/>
                </a:solidFill>
              </a:rPr>
              <a:t>popular</a:t>
            </a:r>
            <a:r>
              <a:rPr lang="en-US" dirty="0" smtClean="0"/>
              <a:t> Boiling </a:t>
            </a:r>
            <a:r>
              <a:rPr lang="en-US" dirty="0"/>
              <a:t>Crab branch is just </a:t>
            </a:r>
            <a:r>
              <a:rPr lang="en-US" dirty="0">
                <a:solidFill>
                  <a:srgbClr val="FF0000"/>
                </a:solidFill>
              </a:rPr>
              <a:t>nearby</a:t>
            </a:r>
            <a:r>
              <a:rPr lang="en-US" dirty="0"/>
              <a:t>. Then it is very </a:t>
            </a:r>
            <a:r>
              <a:rPr lang="en-US" dirty="0" smtClean="0"/>
              <a:t>likely she </a:t>
            </a:r>
            <a:r>
              <a:rPr lang="en-US" dirty="0"/>
              <a:t>checks in at this </a:t>
            </a:r>
            <a:r>
              <a:rPr lang="en-US" dirty="0" smtClean="0"/>
              <a:t>place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B8EBA-A385-4A09-A109-5C80A2EF741D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2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Social Media Platforms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26" y="1600200"/>
            <a:ext cx="6779148" cy="4525963"/>
          </a:xfrm>
        </p:spPr>
      </p:pic>
      <p:sp>
        <p:nvSpPr>
          <p:cNvPr id="5" name="Oval 4"/>
          <p:cNvSpPr/>
          <p:nvPr/>
        </p:nvSpPr>
        <p:spPr>
          <a:xfrm rot="20724880">
            <a:off x="1498348" y="2228726"/>
            <a:ext cx="2895225" cy="771972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0724880">
            <a:off x="1650747" y="4619302"/>
            <a:ext cx="2895225" cy="771972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4CAC0-6322-4443-BB1E-D568E45F436B}" type="datetime1">
              <a:rPr lang="en-US" smtClean="0"/>
              <a:t>11/30/15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Model should Accord </a:t>
            </a:r>
            <a:r>
              <a:rPr lang="en-US" dirty="0"/>
              <a:t>with the M</a:t>
            </a:r>
            <a:r>
              <a:rPr lang="en-US" dirty="0" smtClean="0"/>
              <a:t>ost Critical Data </a:t>
            </a:r>
            <a:r>
              <a:rPr lang="en-US" dirty="0"/>
              <a:t>S</a:t>
            </a:r>
            <a:r>
              <a:rPr lang="en-US" dirty="0" smtClean="0"/>
              <a:t>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p(</a:t>
            </a:r>
            <a:r>
              <a:rPr lang="en-US" dirty="0" err="1"/>
              <a:t>l|u,t</a:t>
            </a:r>
            <a:r>
              <a:rPr lang="en-US" dirty="0" smtClean="0"/>
              <a:t>) matches </a:t>
            </a:r>
            <a:r>
              <a:rPr lang="en-US" dirty="0"/>
              <a:t>the </a:t>
            </a:r>
            <a:r>
              <a:rPr lang="en-US" dirty="0" smtClean="0"/>
              <a:t>empirical statistics </a:t>
            </a:r>
            <a:r>
              <a:rPr lang="en-US" dirty="0"/>
              <a:t>in the </a:t>
            </a:r>
            <a:r>
              <a:rPr lang="en-US" dirty="0" smtClean="0"/>
              <a:t>following feature </a:t>
            </a:r>
            <a:r>
              <a:rPr lang="en-US" dirty="0"/>
              <a:t>space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Explicit</a:t>
            </a:r>
            <a:r>
              <a:rPr lang="en-US" dirty="0" smtClean="0"/>
              <a:t> features (computed by observed user behaviors and the historical visits of a location)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Category</a:t>
            </a:r>
            <a:r>
              <a:rPr lang="en-US" dirty="0" smtClean="0"/>
              <a:t> Preference f</a:t>
            </a:r>
            <a:r>
              <a:rPr lang="en-US" baseline="-25000" dirty="0" smtClean="0"/>
              <a:t>c</a:t>
            </a:r>
            <a:r>
              <a:rPr lang="en-US" dirty="0" smtClean="0"/>
              <a:t>(</a:t>
            </a:r>
            <a:r>
              <a:rPr lang="en-US" dirty="0" err="1" smtClean="0"/>
              <a:t>u,t,l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Temporal</a:t>
            </a:r>
            <a:r>
              <a:rPr lang="en-US" dirty="0" smtClean="0"/>
              <a:t> </a:t>
            </a:r>
            <a:r>
              <a:rPr lang="en-US" dirty="0"/>
              <a:t>Preference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u,t,l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>
                <a:solidFill>
                  <a:srgbClr val="FF0000"/>
                </a:solidFill>
              </a:rPr>
              <a:t>Popularity</a:t>
            </a:r>
            <a:r>
              <a:rPr lang="en-US" dirty="0"/>
              <a:t> Preference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p</a:t>
            </a:r>
            <a:r>
              <a:rPr lang="en-US" dirty="0" smtClean="0"/>
              <a:t>(</a:t>
            </a:r>
            <a:r>
              <a:rPr lang="en-US" dirty="0" err="1" smtClean="0"/>
              <a:t>u,t,l</a:t>
            </a:r>
            <a:r>
              <a:rPr lang="en-US" dirty="0" smtClean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Latent</a:t>
            </a:r>
            <a:r>
              <a:rPr lang="en-US" dirty="0" smtClean="0"/>
              <a:t> features</a:t>
            </a:r>
          </a:p>
          <a:p>
            <a:pPr lvl="2"/>
            <a:r>
              <a:rPr lang="en-US" dirty="0" smtClean="0"/>
              <a:t>Each location has a geographic signature: a weight </a:t>
            </a:r>
            <a:r>
              <a:rPr lang="en-US" dirty="0"/>
              <a:t>vector over </a:t>
            </a:r>
            <a:r>
              <a:rPr lang="en-US" dirty="0" smtClean="0"/>
              <a:t>geographic clusters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Geographic</a:t>
            </a:r>
            <a:r>
              <a:rPr lang="en-US" dirty="0" smtClean="0"/>
              <a:t> </a:t>
            </a:r>
            <a:r>
              <a:rPr lang="en-US" dirty="0"/>
              <a:t>Preference </a:t>
            </a:r>
            <a:r>
              <a:rPr lang="en-US" dirty="0" err="1"/>
              <a:t>f</a:t>
            </a:r>
            <a:r>
              <a:rPr lang="en-US" baseline="-25000" dirty="0" err="1"/>
              <a:t>g</a:t>
            </a:r>
            <a:r>
              <a:rPr lang="en-US" dirty="0"/>
              <a:t>(</a:t>
            </a:r>
            <a:r>
              <a:rPr lang="en-US" dirty="0" err="1"/>
              <a:t>u,t,l</a:t>
            </a:r>
            <a:r>
              <a:rPr lang="en-US" dirty="0" smtClean="0"/>
              <a:t>) = &lt;</a:t>
            </a:r>
            <a:r>
              <a:rPr lang="en-US" dirty="0" err="1" smtClean="0"/>
              <a:t>g</a:t>
            </a:r>
            <a:r>
              <a:rPr lang="en-US" baseline="30000" dirty="0" err="1" smtClean="0"/>
              <a:t>u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g</a:t>
            </a:r>
            <a:r>
              <a:rPr lang="en-US" baseline="30000" dirty="0" err="1" smtClean="0"/>
              <a:t>l</a:t>
            </a:r>
            <a:r>
              <a:rPr lang="en-US" dirty="0" smtClean="0"/>
              <a:t>&gt;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776CB-841E-43B4-95E4-0F760D9D9963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029200"/>
            <a:ext cx="1971418" cy="5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4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Optimization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2200"/>
            <a:ext cx="3429000" cy="2566737"/>
          </a:xfr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11816"/>
            <a:ext cx="4332057" cy="5746184"/>
          </a:xfrm>
          <a:prstGeom prst="rect">
            <a:avLst/>
          </a:prstGeom>
          <a:ln>
            <a:noFill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3470B-806F-4D2E-8EDF-637091262E7E}" type="datetime1">
              <a:rPr lang="en-US" smtClean="0"/>
              <a:t>11/30/15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2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Evaluation tasks </a:t>
            </a:r>
          </a:p>
          <a:p>
            <a:pPr lvl="1"/>
            <a:r>
              <a:rPr lang="en-US" dirty="0" smtClean="0"/>
              <a:t>Location prediction/recommendation</a:t>
            </a:r>
          </a:p>
          <a:p>
            <a:r>
              <a:rPr lang="en-US" dirty="0" smtClean="0"/>
              <a:t>Foursquare check-in data</a:t>
            </a:r>
          </a:p>
          <a:p>
            <a:pPr lvl="1"/>
            <a:r>
              <a:rPr lang="en-US" b="1" dirty="0" smtClean="0"/>
              <a:t>CA</a:t>
            </a:r>
          </a:p>
          <a:p>
            <a:pPr lvl="2"/>
            <a:r>
              <a:rPr lang="en-US" dirty="0" smtClean="0"/>
              <a:t>483,813 </a:t>
            </a:r>
            <a:r>
              <a:rPr lang="en-US" dirty="0"/>
              <a:t>check-in </a:t>
            </a:r>
            <a:r>
              <a:rPr lang="en-US" dirty="0" smtClean="0"/>
              <a:t>records</a:t>
            </a:r>
          </a:p>
          <a:p>
            <a:pPr lvl="2"/>
            <a:r>
              <a:rPr lang="en-US" dirty="0" smtClean="0"/>
              <a:t>4,163 </a:t>
            </a:r>
            <a:r>
              <a:rPr lang="en-US" dirty="0"/>
              <a:t>users </a:t>
            </a:r>
            <a:r>
              <a:rPr lang="en-US" dirty="0" smtClean="0"/>
              <a:t>in California </a:t>
            </a:r>
            <a:r>
              <a:rPr lang="en-US" dirty="0"/>
              <a:t>USA </a:t>
            </a:r>
            <a:endParaRPr lang="en-US" dirty="0" smtClean="0"/>
          </a:p>
          <a:p>
            <a:pPr lvl="2"/>
            <a:r>
              <a:rPr lang="en-US" dirty="0" smtClean="0"/>
              <a:t>December </a:t>
            </a:r>
            <a:r>
              <a:rPr lang="en-US" dirty="0"/>
              <a:t>2009 </a:t>
            </a:r>
            <a:r>
              <a:rPr lang="en-US" dirty="0" smtClean="0"/>
              <a:t>- June 2013</a:t>
            </a:r>
            <a:endParaRPr lang="en-US" dirty="0"/>
          </a:p>
          <a:p>
            <a:pPr lvl="1"/>
            <a:r>
              <a:rPr lang="en-US" b="1" dirty="0" smtClean="0"/>
              <a:t>World</a:t>
            </a:r>
          </a:p>
          <a:p>
            <a:pPr lvl="2"/>
            <a:r>
              <a:rPr lang="en-US" dirty="0" smtClean="0"/>
              <a:t>2,290,996 check-in records</a:t>
            </a:r>
          </a:p>
          <a:p>
            <a:pPr lvl="2"/>
            <a:r>
              <a:rPr lang="en-US" dirty="0" smtClean="0"/>
              <a:t>11,326 </a:t>
            </a:r>
            <a:r>
              <a:rPr lang="en-US" dirty="0"/>
              <a:t>users around the world </a:t>
            </a:r>
            <a:endParaRPr lang="en-US" dirty="0" smtClean="0"/>
          </a:p>
          <a:p>
            <a:pPr lvl="2"/>
            <a:r>
              <a:rPr lang="en-US" dirty="0" smtClean="0"/>
              <a:t> January 2011 </a:t>
            </a:r>
            <a:r>
              <a:rPr lang="en-US" dirty="0"/>
              <a:t>to December </a:t>
            </a:r>
            <a:r>
              <a:rPr lang="en-US" dirty="0" smtClean="0"/>
              <a:t>2011 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82D6-E2F3-44EF-9959-5420766B33E1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3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6" y="1295400"/>
            <a:ext cx="8333394" cy="483076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686C-94B5-4EB8-823D-42D1C09FB3EA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18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Clusters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9" y="1981200"/>
            <a:ext cx="8764034" cy="30480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46471-9214-49ED-B989-32231477FA6F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0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Investigate explicit</a:t>
            </a:r>
            <a:r>
              <a:rPr lang="zh-CN" altLang="en-US" dirty="0" smtClean="0"/>
              <a:t> </a:t>
            </a:r>
            <a:r>
              <a:rPr lang="en-US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en-US" dirty="0" smtClean="0"/>
              <a:t> 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features,</a:t>
            </a:r>
            <a:r>
              <a:rPr lang="en-US" dirty="0" smtClean="0"/>
              <a:t> </a:t>
            </a:r>
            <a:r>
              <a:rPr lang="en-US" dirty="0"/>
              <a:t>as well as </a:t>
            </a:r>
            <a:r>
              <a:rPr lang="en-US" dirty="0" smtClean="0"/>
              <a:t>jointly learn </a:t>
            </a:r>
            <a:r>
              <a:rPr lang="en-US" dirty="0"/>
              <a:t>the latent geographic </a:t>
            </a:r>
            <a:r>
              <a:rPr lang="en-US" dirty="0" smtClean="0"/>
              <a:t>clustering</a:t>
            </a:r>
          </a:p>
          <a:p>
            <a:pPr>
              <a:lnSpc>
                <a:spcPct val="13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good balance between </a:t>
            </a:r>
            <a:r>
              <a:rPr lang="en-US" dirty="0" smtClean="0"/>
              <a:t>explaining seen </a:t>
            </a:r>
            <a:r>
              <a:rPr lang="en-US" dirty="0"/>
              <a:t>data and generalizing to unseen data by </a:t>
            </a:r>
            <a:r>
              <a:rPr lang="en-US" dirty="0" smtClean="0"/>
              <a:t>requiring the </a:t>
            </a:r>
            <a:r>
              <a:rPr lang="en-US" dirty="0"/>
              <a:t>model to satisfy meaningful relaxed </a:t>
            </a:r>
            <a:r>
              <a:rPr lang="en-US" dirty="0" smtClean="0"/>
              <a:t>constraints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general guidance </a:t>
            </a:r>
            <a:r>
              <a:rPr lang="en-US" dirty="0" smtClean="0"/>
              <a:t>to model </a:t>
            </a:r>
            <a:r>
              <a:rPr lang="en-US" dirty="0"/>
              <a:t>ambiguous features with arbitrary parametric </a:t>
            </a:r>
            <a:r>
              <a:rPr lang="en-US" dirty="0" smtClean="0"/>
              <a:t>forms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Boost </a:t>
            </a:r>
            <a:r>
              <a:rPr lang="en-US" dirty="0"/>
              <a:t>the </a:t>
            </a:r>
            <a:r>
              <a:rPr lang="en-US" dirty="0" smtClean="0"/>
              <a:t>flexibility </a:t>
            </a:r>
            <a:r>
              <a:rPr lang="en-US" dirty="0"/>
              <a:t>and </a:t>
            </a:r>
            <a:r>
              <a:rPr lang="en-US" dirty="0" smtClean="0"/>
              <a:t>expressiveness of </a:t>
            </a:r>
            <a:r>
              <a:rPr lang="en-US" dirty="0"/>
              <a:t>the standard discriminative learning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1D52E-D112-4990-B527-04FED53702F3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3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[Multi-Dimensional] </a:t>
            </a:r>
          </a:p>
          <a:p>
            <a:pPr lvl="1"/>
            <a:r>
              <a:rPr lang="en-US" dirty="0"/>
              <a:t>A Principled Methodology to Model both Explicit and Implicit Knowledge: a discriminative learning protocol</a:t>
            </a:r>
          </a:p>
          <a:p>
            <a:pPr lvl="2"/>
            <a:r>
              <a:rPr lang="en-US" dirty="0"/>
              <a:t>We present  this learning protocol  with a concrete application of check-in preference modeling in Foursquare </a:t>
            </a:r>
            <a:r>
              <a:rPr lang="en-US" dirty="0">
                <a:solidFill>
                  <a:srgbClr val="7030A0"/>
                </a:solidFill>
              </a:rPr>
              <a:t>(WSDM ’16)</a:t>
            </a:r>
            <a:endParaRPr lang="en-US" dirty="0" smtClean="0">
              <a:solidFill>
                <a:srgbClr val="7030A0"/>
              </a:solidFill>
            </a:endParaRPr>
          </a:p>
          <a:p>
            <a:endParaRPr lang="en-US" dirty="0" smtClean="0"/>
          </a:p>
          <a:p>
            <a:r>
              <a:rPr lang="en-US" dirty="0"/>
              <a:t>[Multi-Dimensional </a:t>
            </a:r>
            <a:r>
              <a:rPr lang="en-US" dirty="0" smtClean="0"/>
              <a:t>and Multi-Source] </a:t>
            </a:r>
          </a:p>
          <a:p>
            <a:pPr lvl="1"/>
            <a:r>
              <a:rPr lang="en-US" dirty="0" smtClean="0"/>
              <a:t>Leverage </a:t>
            </a:r>
            <a:r>
              <a:rPr lang="en-US" dirty="0"/>
              <a:t>External Sources for </a:t>
            </a:r>
            <a:r>
              <a:rPr lang="en-US" dirty="0" smtClean="0"/>
              <a:t>Multi-Dimensional </a:t>
            </a:r>
            <a:r>
              <a:rPr lang="en-US" dirty="0"/>
              <a:t>Knowledge Discovery in Social </a:t>
            </a:r>
            <a:r>
              <a:rPr lang="en-US" dirty="0" smtClean="0"/>
              <a:t>Media </a:t>
            </a:r>
          </a:p>
          <a:p>
            <a:pPr lvl="2"/>
            <a:r>
              <a:rPr lang="en-US" dirty="0"/>
              <a:t>Mining Multi-Aspect Reflection of News Events in Twitter: Discovery, Linking and </a:t>
            </a:r>
            <a:r>
              <a:rPr lang="en-US" dirty="0" smtClean="0"/>
              <a:t>Presentation </a:t>
            </a:r>
            <a:r>
              <a:rPr lang="en-US" dirty="0" smtClean="0">
                <a:solidFill>
                  <a:srgbClr val="7030A0"/>
                </a:solidFill>
              </a:rPr>
              <a:t>(ICDM ’15)</a:t>
            </a:r>
          </a:p>
          <a:p>
            <a:pPr lvl="2"/>
            <a:r>
              <a:rPr lang="en-US" dirty="0"/>
              <a:t>EKNOT: Event Knowledge from News and Opinions in </a:t>
            </a:r>
            <a:r>
              <a:rPr lang="en-US" dirty="0" smtClean="0"/>
              <a:t>Twitter </a:t>
            </a:r>
            <a:r>
              <a:rPr lang="en-US" dirty="0" smtClean="0">
                <a:solidFill>
                  <a:srgbClr val="7030A0"/>
                </a:solidFill>
              </a:rPr>
              <a:t>(AAAI ’16)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Proposed Work</a:t>
            </a:r>
          </a:p>
          <a:p>
            <a:pPr lvl="2"/>
            <a:r>
              <a:rPr lang="en-US" dirty="0" smtClean="0"/>
              <a:t>Leverage </a:t>
            </a:r>
            <a:r>
              <a:rPr lang="en-US" dirty="0"/>
              <a:t>Social Media for Customized Event Profiling in Traditional News </a:t>
            </a:r>
            <a:r>
              <a:rPr lang="en-US" dirty="0" smtClean="0"/>
              <a:t>Media (In preparation for KDD’16)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E86C-B1D0-4F3B-91A3-F694D2A23BB9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26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2400" y="3706368"/>
            <a:ext cx="596348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3600450"/>
            <a:ext cx="7772400" cy="1371600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9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286000"/>
            <a:ext cx="7772400" cy="1362075"/>
          </a:xfrm>
        </p:spPr>
        <p:txBody>
          <a:bodyPr>
            <a:noAutofit/>
          </a:bodyPr>
          <a:lstStyle/>
          <a:p>
            <a:pPr algn="ctr"/>
            <a:r>
              <a:rPr lang="en-US" sz="2800" cap="none" dirty="0" smtClean="0"/>
              <a:t>Leverage External Sources for </a:t>
            </a:r>
            <a:r>
              <a:rPr lang="en-US" sz="2800" cap="none" dirty="0" err="1" smtClean="0"/>
              <a:t>Muldi</a:t>
            </a:r>
            <a:r>
              <a:rPr lang="en-US" sz="2800" cap="none" dirty="0" smtClean="0"/>
              <a:t>-Dimensional Knowledge Discovery in Social Media</a:t>
            </a:r>
            <a:endParaRPr lang="en-US" sz="2800" cap="non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EEAEE-E053-4CEC-9809-F49074886FB9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94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Social </a:t>
            </a:r>
            <a:r>
              <a:rPr lang="en-US" dirty="0"/>
              <a:t>media data </a:t>
            </a:r>
            <a:endParaRPr lang="en-US" dirty="0" smtClean="0"/>
          </a:p>
          <a:p>
            <a:pPr lvl="1"/>
            <a:r>
              <a:rPr lang="en-US" dirty="0" smtClean="0"/>
              <a:t>Unstructured</a:t>
            </a:r>
          </a:p>
          <a:p>
            <a:pPr lvl="1"/>
            <a:r>
              <a:rPr lang="en-US" dirty="0" smtClean="0"/>
              <a:t>Fragmented</a:t>
            </a:r>
          </a:p>
          <a:p>
            <a:pPr lvl="1"/>
            <a:r>
              <a:rPr lang="en-US" dirty="0" smtClean="0"/>
              <a:t>Noisy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otivating </a:t>
            </a:r>
            <a:r>
              <a:rPr lang="en-US" dirty="0"/>
              <a:t>us to leverage external sources for better knowledge </a:t>
            </a:r>
            <a:r>
              <a:rPr lang="en-US" dirty="0" smtClean="0"/>
              <a:t>discovery</a:t>
            </a:r>
          </a:p>
          <a:p>
            <a:r>
              <a:rPr lang="en-US" dirty="0" smtClean="0"/>
              <a:t>News</a:t>
            </a:r>
          </a:p>
          <a:p>
            <a:pPr lvl="1"/>
            <a:r>
              <a:rPr lang="en-US" dirty="0" smtClean="0"/>
              <a:t>Written in formal language</a:t>
            </a:r>
          </a:p>
          <a:p>
            <a:pPr lvl="1"/>
            <a:r>
              <a:rPr lang="en-US" dirty="0" smtClean="0"/>
              <a:t>Comprehensive descriptions and facts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0F986-94E1-4C8F-AD6F-F3E4C52EF98F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4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114800"/>
            <a:ext cx="7315200" cy="1143000"/>
          </a:xfrm>
        </p:spPr>
        <p:txBody>
          <a:bodyPr>
            <a:noAutofit/>
          </a:bodyPr>
          <a:lstStyle/>
          <a:p>
            <a:r>
              <a:rPr lang="en-US" sz="2800" dirty="0"/>
              <a:t>Mining Multi-Aspect Reflection of News Events in </a:t>
            </a:r>
            <a:r>
              <a:rPr lang="en-US" sz="2800" dirty="0" smtClean="0"/>
              <a:t>Twitter</a:t>
            </a:r>
            <a:r>
              <a:rPr lang="en-US" sz="2800" dirty="0"/>
              <a:t>: Discovery</a:t>
            </a:r>
            <a:r>
              <a:rPr lang="en-US" sz="2800" dirty="0" smtClean="0"/>
              <a:t>, Linking </a:t>
            </a:r>
            <a:r>
              <a:rPr lang="en-US" sz="2800" dirty="0"/>
              <a:t>and </a:t>
            </a:r>
            <a:r>
              <a:rPr lang="en-US" sz="2800" dirty="0" smtClean="0"/>
              <a:t>Presentation </a:t>
            </a:r>
            <a:r>
              <a:rPr lang="en-US" sz="2800" b="0" dirty="0" smtClean="0">
                <a:solidFill>
                  <a:srgbClr val="7030A0"/>
                </a:solidFill>
              </a:rPr>
              <a:t>ICDM ’15</a:t>
            </a:r>
            <a:endParaRPr lang="en-US" sz="2800" b="0" dirty="0">
              <a:solidFill>
                <a:srgbClr val="7030A0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"/>
            <a:ext cx="4556760" cy="36010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C24A-9AC9-49F5-9C23-3F39A7BDDAFC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9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Media Data Are Multi-Dimensional in Nature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59" y="1447800"/>
            <a:ext cx="5123731" cy="4525963"/>
          </a:xfrm>
        </p:spPr>
      </p:pic>
      <p:grpSp>
        <p:nvGrpSpPr>
          <p:cNvPr id="19" name="Group 18"/>
          <p:cNvGrpSpPr/>
          <p:nvPr/>
        </p:nvGrpSpPr>
        <p:grpSpPr>
          <a:xfrm>
            <a:off x="4962525" y="2695575"/>
            <a:ext cx="3124200" cy="581025"/>
            <a:chOff x="2895600" y="3286125"/>
            <a:chExt cx="3124200" cy="581025"/>
          </a:xfrm>
        </p:grpSpPr>
        <p:sp>
          <p:nvSpPr>
            <p:cNvPr id="20" name="Rectangle 19"/>
            <p:cNvSpPr/>
            <p:nvPr/>
          </p:nvSpPr>
          <p:spPr>
            <a:xfrm>
              <a:off x="2895600" y="3486150"/>
              <a:ext cx="457200" cy="381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20" idx="3"/>
              <a:endCxn id="22" idx="1"/>
            </p:cNvCxnSpPr>
            <p:nvPr/>
          </p:nvCxnSpPr>
          <p:spPr>
            <a:xfrm flipV="1">
              <a:off x="3352800" y="3476625"/>
              <a:ext cx="1524000" cy="2000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4876800" y="3286125"/>
              <a:ext cx="1143000" cy="381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category</a:t>
              </a:r>
              <a:endParaRPr lang="en-US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38549"/>
            <a:ext cx="4549140" cy="29337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grpSp>
        <p:nvGrpSpPr>
          <p:cNvPr id="139" name="Group 138"/>
          <p:cNvGrpSpPr/>
          <p:nvPr/>
        </p:nvGrpSpPr>
        <p:grpSpPr>
          <a:xfrm>
            <a:off x="271462" y="3638550"/>
            <a:ext cx="4691062" cy="2762250"/>
            <a:chOff x="271462" y="3638550"/>
            <a:chExt cx="4691062" cy="2762250"/>
          </a:xfrm>
        </p:grpSpPr>
        <p:grpSp>
          <p:nvGrpSpPr>
            <p:cNvPr id="11" name="Group 10"/>
            <p:cNvGrpSpPr/>
            <p:nvPr/>
          </p:nvGrpSpPr>
          <p:grpSpPr>
            <a:xfrm>
              <a:off x="271462" y="3638550"/>
              <a:ext cx="2328863" cy="381000"/>
              <a:chOff x="1176337" y="3352800"/>
              <a:chExt cx="2328863" cy="3810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895600" y="3448050"/>
                <a:ext cx="609600" cy="1905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stCxn id="12" idx="1"/>
                <a:endCxn id="14" idx="3"/>
              </p:cNvCxnSpPr>
              <p:nvPr/>
            </p:nvCxnSpPr>
            <p:spPr>
              <a:xfrm flipH="1">
                <a:off x="2166937" y="3543300"/>
                <a:ext cx="728663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ounded Rectangle 13"/>
              <p:cNvSpPr/>
              <p:nvPr/>
            </p:nvSpPr>
            <p:spPr>
              <a:xfrm>
                <a:off x="1176337" y="3352800"/>
                <a:ext cx="990600" cy="381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time</a:t>
                </a:r>
                <a:endParaRPr lang="en-US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66762" y="4019550"/>
              <a:ext cx="4195762" cy="2381250"/>
              <a:chOff x="-161925" y="1314450"/>
              <a:chExt cx="4195762" cy="2381250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881312" y="3467100"/>
                <a:ext cx="1152525" cy="228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8" name="Straight Arrow Connector 47"/>
              <p:cNvCxnSpPr>
                <a:stCxn id="47" idx="1"/>
                <a:endCxn id="14" idx="2"/>
              </p:cNvCxnSpPr>
              <p:nvPr/>
            </p:nvCxnSpPr>
            <p:spPr>
              <a:xfrm flipH="1" flipV="1">
                <a:off x="-161925" y="1314450"/>
                <a:ext cx="3043237" cy="22669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Group 139"/>
          <p:cNvGrpSpPr/>
          <p:nvPr/>
        </p:nvGrpSpPr>
        <p:grpSpPr>
          <a:xfrm>
            <a:off x="866774" y="4705350"/>
            <a:ext cx="4024313" cy="1557337"/>
            <a:chOff x="866774" y="4705350"/>
            <a:chExt cx="4024313" cy="1557337"/>
          </a:xfrm>
        </p:grpSpPr>
        <p:grpSp>
          <p:nvGrpSpPr>
            <p:cNvPr id="29" name="Group 28"/>
            <p:cNvGrpSpPr/>
            <p:nvPr/>
          </p:nvGrpSpPr>
          <p:grpSpPr>
            <a:xfrm>
              <a:off x="866774" y="4705350"/>
              <a:ext cx="2343151" cy="1557337"/>
              <a:chOff x="1009649" y="3486150"/>
              <a:chExt cx="2343151" cy="1557337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895600" y="3486150"/>
                <a:ext cx="457200" cy="228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1" name="Straight Arrow Connector 30"/>
              <p:cNvCxnSpPr>
                <a:stCxn id="30" idx="1"/>
                <a:endCxn id="32" idx="0"/>
              </p:cNvCxnSpPr>
              <p:nvPr/>
            </p:nvCxnSpPr>
            <p:spPr>
              <a:xfrm flipH="1">
                <a:off x="1624012" y="3600450"/>
                <a:ext cx="1271588" cy="10477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ounded Rectangle 31"/>
              <p:cNvSpPr/>
              <p:nvPr/>
            </p:nvSpPr>
            <p:spPr>
              <a:xfrm>
                <a:off x="1009649" y="4648200"/>
                <a:ext cx="1228725" cy="39528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popularity</a:t>
                </a:r>
                <a:endParaRPr lang="en-US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095499" y="5867400"/>
              <a:ext cx="2795588" cy="228600"/>
              <a:chOff x="557212" y="3486150"/>
              <a:chExt cx="2795588" cy="2286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895600" y="3486150"/>
                <a:ext cx="457200" cy="228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3" name="Straight Arrow Connector 42"/>
              <p:cNvCxnSpPr>
                <a:stCxn id="42" idx="1"/>
                <a:endCxn id="32" idx="3"/>
              </p:cNvCxnSpPr>
              <p:nvPr/>
            </p:nvCxnSpPr>
            <p:spPr>
              <a:xfrm flipH="1">
                <a:off x="557212" y="3600450"/>
                <a:ext cx="2338388" cy="8334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/>
          <p:cNvGrpSpPr/>
          <p:nvPr/>
        </p:nvGrpSpPr>
        <p:grpSpPr>
          <a:xfrm>
            <a:off x="2447925" y="3143250"/>
            <a:ext cx="2285999" cy="2316955"/>
            <a:chOff x="2447925" y="3143250"/>
            <a:chExt cx="2285999" cy="2316955"/>
          </a:xfrm>
        </p:grpSpPr>
        <p:grpSp>
          <p:nvGrpSpPr>
            <p:cNvPr id="83" name="Group 82"/>
            <p:cNvGrpSpPr/>
            <p:nvPr/>
          </p:nvGrpSpPr>
          <p:grpSpPr>
            <a:xfrm>
              <a:off x="3833811" y="3524250"/>
              <a:ext cx="900113" cy="1935955"/>
              <a:chOff x="2905124" y="1676400"/>
              <a:chExt cx="900113" cy="1935955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905124" y="3409950"/>
                <a:ext cx="900113" cy="20240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5" name="Straight Arrow Connector 84"/>
              <p:cNvCxnSpPr>
                <a:stCxn id="84" idx="0"/>
                <a:endCxn id="8" idx="2"/>
              </p:cNvCxnSpPr>
              <p:nvPr/>
            </p:nvCxnSpPr>
            <p:spPr>
              <a:xfrm flipH="1" flipV="1">
                <a:off x="3309937" y="1676400"/>
                <a:ext cx="45244" cy="173355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2447925" y="3143250"/>
              <a:ext cx="2285999" cy="419100"/>
              <a:chOff x="2895600" y="3295650"/>
              <a:chExt cx="2285999" cy="4191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895600" y="3486150"/>
                <a:ext cx="457200" cy="228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" name="Straight Arrow Connector 5"/>
              <p:cNvCxnSpPr>
                <a:stCxn id="3" idx="3"/>
                <a:endCxn id="8" idx="1"/>
              </p:cNvCxnSpPr>
              <p:nvPr/>
            </p:nvCxnSpPr>
            <p:spPr>
              <a:xfrm flipV="1">
                <a:off x="3352800" y="3486150"/>
                <a:ext cx="838199" cy="1143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ounded Rectangle 7"/>
              <p:cNvSpPr/>
              <p:nvPr/>
            </p:nvSpPr>
            <p:spPr>
              <a:xfrm>
                <a:off x="4190999" y="3295650"/>
                <a:ext cx="990600" cy="3810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location</a:t>
                </a:r>
                <a:endParaRPr lang="en-US" dirty="0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3819525" y="3505200"/>
            <a:ext cx="4267200" cy="1676400"/>
            <a:chOff x="2895600" y="2800350"/>
            <a:chExt cx="4267200" cy="1676400"/>
          </a:xfrm>
        </p:grpSpPr>
        <p:sp>
          <p:nvSpPr>
            <p:cNvPr id="104" name="Rectangle 103"/>
            <p:cNvSpPr/>
            <p:nvPr/>
          </p:nvSpPr>
          <p:spPr>
            <a:xfrm>
              <a:off x="2895600" y="3409950"/>
              <a:ext cx="4267200" cy="1066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05" name="Straight Arrow Connector 104"/>
            <p:cNvCxnSpPr>
              <a:stCxn id="104" idx="0"/>
              <a:endCxn id="106" idx="1"/>
            </p:cNvCxnSpPr>
            <p:nvPr/>
          </p:nvCxnSpPr>
          <p:spPr>
            <a:xfrm flipV="1">
              <a:off x="5029200" y="2959894"/>
              <a:ext cx="483989" cy="450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ounded Rectangle 105"/>
            <p:cNvSpPr/>
            <p:nvPr/>
          </p:nvSpPr>
          <p:spPr>
            <a:xfrm>
              <a:off x="5513189" y="2800350"/>
              <a:ext cx="725686" cy="31908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text</a:t>
              </a:r>
              <a:endParaRPr lang="en-US" dirty="0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CD9F-C240-43EC-BD93-5C74D70E3038}" type="datetime1">
              <a:rPr lang="en-US" smtClean="0"/>
              <a:t>11/30/15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News Media and Social Media Provide Complementary Views of an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n influential event took place…</a:t>
            </a:r>
          </a:p>
          <a:p>
            <a:pPr lvl="1"/>
            <a:r>
              <a:rPr lang="en-US" dirty="0" smtClean="0"/>
              <a:t>News reports</a:t>
            </a:r>
          </a:p>
          <a:p>
            <a:pPr lvl="2"/>
            <a:r>
              <a:rPr lang="en-US" dirty="0"/>
              <a:t>O</a:t>
            </a:r>
            <a:r>
              <a:rPr lang="en-US" dirty="0" smtClean="0"/>
              <a:t>bjective and comprehensive </a:t>
            </a:r>
            <a:r>
              <a:rPr lang="en-US" altLang="zh-CN" dirty="0" smtClean="0"/>
              <a:t>description</a:t>
            </a:r>
            <a:endParaRPr lang="en-US" dirty="0" smtClean="0"/>
          </a:p>
          <a:p>
            <a:pPr lvl="1"/>
            <a:r>
              <a:rPr lang="en-US" dirty="0" smtClean="0"/>
              <a:t>Social media </a:t>
            </a:r>
            <a:r>
              <a:rPr lang="zh-CN" altLang="en-US" dirty="0" smtClean="0"/>
              <a:t>(</a:t>
            </a:r>
            <a:r>
              <a:rPr lang="en-US" altLang="zh-CN" dirty="0" smtClean="0"/>
              <a:t>e.g.</a:t>
            </a:r>
            <a:r>
              <a:rPr lang="zh-CN" altLang="en-US" dirty="0" smtClean="0"/>
              <a:t> </a:t>
            </a:r>
            <a:r>
              <a:rPr lang="en-US" dirty="0" smtClean="0"/>
              <a:t>Twitter</a:t>
            </a:r>
            <a:r>
              <a:rPr lang="en-US" altLang="zh-CN" dirty="0" smtClean="0"/>
              <a:t>)</a:t>
            </a:r>
            <a:endParaRPr lang="en-US" dirty="0" smtClean="0"/>
          </a:p>
          <a:p>
            <a:pPr lvl="2"/>
            <a:r>
              <a:rPr lang="en-US" dirty="0" smtClean="0"/>
              <a:t>Opinions and sentiments</a:t>
            </a:r>
          </a:p>
          <a:p>
            <a:pPr lvl="1"/>
            <a:r>
              <a:rPr lang="en-US" dirty="0" smtClean="0"/>
              <a:t>Example</a:t>
            </a:r>
          </a:p>
          <a:p>
            <a:pPr lvl="2"/>
            <a:r>
              <a:rPr lang="en-US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headline</a:t>
            </a:r>
          </a:p>
          <a:p>
            <a:pPr lvl="2"/>
            <a:endParaRPr lang="en-US" altLang="zh-CN" dirty="0" smtClean="0"/>
          </a:p>
          <a:p>
            <a:pPr lvl="2"/>
            <a:endParaRPr lang="en-US" dirty="0"/>
          </a:p>
          <a:p>
            <a:pPr lvl="2"/>
            <a:r>
              <a:rPr lang="en-US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event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5" name="Picture 4" descr="Screenshot 2015-08-14 22.54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5105401"/>
            <a:ext cx="7188200" cy="6796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11" name="Picture 10" descr="Screenshot 2015-08-14 22.53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026166"/>
            <a:ext cx="6629400" cy="5458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3246-9489-4238-ADEC-7ACA0CDCDC1C}" type="datetime1">
              <a:rPr lang="en-US" smtClean="0"/>
              <a:t>11/30/15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9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Guo</a:t>
            </a:r>
            <a:r>
              <a:rPr lang="en-US" dirty="0" smtClean="0"/>
              <a:t> et al., 2013 </a:t>
            </a:r>
            <a:r>
              <a:rPr lang="en-US" dirty="0"/>
              <a:t>Linking tweets to news: A framework </a:t>
            </a:r>
            <a:r>
              <a:rPr lang="en-US" dirty="0" smtClean="0"/>
              <a:t>to enrich </a:t>
            </a:r>
            <a:r>
              <a:rPr lang="en-US" dirty="0"/>
              <a:t>short text data in social media.</a:t>
            </a:r>
            <a:r>
              <a:rPr lang="en-US" dirty="0" smtClean="0"/>
              <a:t>)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inds the most relevant news articles to enrich </a:t>
            </a:r>
            <a:r>
              <a:rPr lang="en-US" dirty="0" smtClean="0">
                <a:solidFill>
                  <a:srgbClr val="FF0000"/>
                </a:solidFill>
              </a:rPr>
              <a:t>a given tweet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Tsagkias</a:t>
            </a:r>
            <a:r>
              <a:rPr lang="en-US" dirty="0" smtClean="0"/>
              <a:t> et al., 2011 Linking online news and social media)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etrieves related social media utterances to </a:t>
            </a:r>
            <a:r>
              <a:rPr lang="en-US" dirty="0" smtClean="0">
                <a:solidFill>
                  <a:srgbClr val="FF0000"/>
                </a:solidFill>
              </a:rPr>
              <a:t>a given news article</a:t>
            </a:r>
          </a:p>
          <a:p>
            <a:r>
              <a:rPr lang="en-US" dirty="0" smtClean="0"/>
              <a:t>Our work 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global </a:t>
            </a:r>
            <a:r>
              <a:rPr lang="en-US" dirty="0" smtClean="0"/>
              <a:t>perspective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</a:t>
            </a:r>
            <a:r>
              <a:rPr lang="en-US" dirty="0" smtClean="0"/>
              <a:t>vent</a:t>
            </a:r>
            <a:r>
              <a:rPr lang="zh-CN" altLang="en-US" dirty="0" smtClean="0"/>
              <a:t> </a:t>
            </a:r>
            <a:r>
              <a:rPr lang="en-US" dirty="0" smtClean="0"/>
              <a:t>level </a:t>
            </a:r>
            <a:r>
              <a:rPr lang="en-US" dirty="0"/>
              <a:t>summaries of both sources simultaneously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DEF4C-1BE6-45BA-96FB-141DF00FE40C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Comprehensive View of Events from Both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a time period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</a:t>
            </a:r>
            <a:r>
              <a:rPr lang="en-US" dirty="0" smtClean="0"/>
              <a:t>major</a:t>
            </a:r>
            <a:r>
              <a:rPr lang="zh-CN" altLang="en-US" dirty="0" smtClean="0"/>
              <a:t> </a:t>
            </a:r>
            <a:r>
              <a:rPr lang="en-US" dirty="0" smtClean="0"/>
              <a:t>events</a:t>
            </a:r>
            <a:r>
              <a:rPr lang="en-US" altLang="zh-CN" dirty="0" smtClean="0"/>
              <a:t>?</a:t>
            </a:r>
          </a:p>
          <a:p>
            <a:pPr lvl="1"/>
            <a:r>
              <a:rPr lang="en-US" dirty="0" smtClean="0"/>
              <a:t>Who </a:t>
            </a:r>
            <a:r>
              <a:rPr lang="en-US" dirty="0"/>
              <a:t>are the key players in each </a:t>
            </a:r>
            <a:r>
              <a:rPr lang="en-US" dirty="0" smtClean="0"/>
              <a:t>event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people</a:t>
            </a:r>
            <a:r>
              <a:rPr lang="zh-CN" altLang="en-US" dirty="0" smtClean="0"/>
              <a:t> </a:t>
            </a:r>
            <a:r>
              <a:rPr lang="en-US" dirty="0" smtClean="0"/>
              <a:t>talk </a:t>
            </a:r>
            <a:r>
              <a:rPr lang="en-US" dirty="0"/>
              <a:t>about each </a:t>
            </a:r>
            <a:r>
              <a:rPr lang="en-US" dirty="0" smtClean="0"/>
              <a:t>event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is the event and </a:t>
            </a:r>
            <a:r>
              <a:rPr lang="en-US" dirty="0" smtClean="0"/>
              <a:t>how long</a:t>
            </a:r>
            <a:r>
              <a:rPr lang="zh-CN" altLang="en-US" dirty="0" smtClean="0"/>
              <a:t> </a:t>
            </a:r>
            <a:r>
              <a:rPr lang="en-US" dirty="0" smtClean="0"/>
              <a:t>does </a:t>
            </a:r>
            <a:r>
              <a:rPr lang="en-US" dirty="0"/>
              <a:t>the event last?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645B-797F-48B2-8F26-5D0C8EFCFAB7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4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major event can have multiple </a:t>
            </a:r>
            <a:r>
              <a:rPr lang="en-US" dirty="0" smtClean="0">
                <a:solidFill>
                  <a:srgbClr val="FF0000"/>
                </a:solidFill>
              </a:rPr>
              <a:t>aspects </a:t>
            </a:r>
            <a:r>
              <a:rPr lang="en-US" dirty="0" smtClean="0"/>
              <a:t>(perspectives</a:t>
            </a:r>
            <a:r>
              <a:rPr lang="en-US" altLang="zh-CN" dirty="0" smtClean="0"/>
              <a:t>/</a:t>
            </a:r>
            <a:r>
              <a:rPr lang="en-US" dirty="0" smtClean="0"/>
              <a:t>sub-events)</a:t>
            </a:r>
          </a:p>
          <a:p>
            <a:pPr>
              <a:lnSpc>
                <a:spcPct val="120000"/>
              </a:lnSpc>
            </a:pPr>
            <a:r>
              <a:rPr lang="en-US" i="1" dirty="0" smtClean="0"/>
              <a:t>Sony Pictures Entertainment Hack </a:t>
            </a:r>
            <a:r>
              <a:rPr lang="en-US" dirty="0" smtClean="0"/>
              <a:t>event around December 2014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</a:t>
            </a:r>
            <a:r>
              <a:rPr lang="en-US" dirty="0" smtClean="0"/>
              <a:t>aises </a:t>
            </a:r>
            <a:r>
              <a:rPr lang="en-US" dirty="0"/>
              <a:t>doubts on if North Korea is responsible for the </a:t>
            </a:r>
            <a:r>
              <a:rPr lang="en-US" dirty="0" smtClean="0"/>
              <a:t>hack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</a:t>
            </a:r>
            <a:r>
              <a:rPr lang="en-US" dirty="0" smtClean="0"/>
              <a:t>nexpectedly </a:t>
            </a:r>
            <a:r>
              <a:rPr lang="en-US" dirty="0"/>
              <a:t>promotes the film “the Interview” and leads to </a:t>
            </a:r>
            <a:r>
              <a:rPr lang="en-US" dirty="0" smtClean="0"/>
              <a:t>a</a:t>
            </a:r>
            <a:r>
              <a:rPr lang="zh-CN" altLang="en-US" dirty="0" smtClean="0"/>
              <a:t> </a:t>
            </a:r>
            <a:r>
              <a:rPr lang="en-US" dirty="0" smtClean="0"/>
              <a:t>big </a:t>
            </a:r>
            <a:r>
              <a:rPr lang="en-US" dirty="0"/>
              <a:t>success for its online </a:t>
            </a:r>
            <a:r>
              <a:rPr lang="en-US" dirty="0" smtClean="0"/>
              <a:t>release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Attracts </a:t>
            </a:r>
            <a:r>
              <a:rPr lang="en-US" dirty="0"/>
              <a:t>attention </a:t>
            </a:r>
            <a:r>
              <a:rPr lang="en-US" dirty="0" smtClean="0"/>
              <a:t>from</a:t>
            </a:r>
            <a:r>
              <a:rPr lang="zh-CN" altLang="en-US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White </a:t>
            </a:r>
            <a:r>
              <a:rPr lang="en-US" dirty="0" smtClean="0"/>
              <a:t>House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mining process should be able </a:t>
            </a:r>
            <a:r>
              <a:rPr lang="en-US" dirty="0" smtClean="0"/>
              <a:t>to distinguish </a:t>
            </a:r>
            <a:r>
              <a:rPr lang="en-US" dirty="0"/>
              <a:t>different aspects for each </a:t>
            </a:r>
            <a:r>
              <a:rPr lang="en-US" dirty="0" smtClean="0"/>
              <a:t>event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66800" y="2286000"/>
            <a:ext cx="7162800" cy="1375937"/>
            <a:chOff x="1066800" y="2286000"/>
            <a:chExt cx="7162800" cy="1375937"/>
          </a:xfrm>
        </p:grpSpPr>
        <p:sp>
          <p:nvSpPr>
            <p:cNvPr id="6" name="TextBox 5"/>
            <p:cNvSpPr txBox="1"/>
            <p:nvPr/>
          </p:nvSpPr>
          <p:spPr>
            <a:xfrm>
              <a:off x="3888662" y="3208731"/>
              <a:ext cx="1177858" cy="4031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Event 2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8662" y="2286000"/>
              <a:ext cx="2497878" cy="4031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Root</a:t>
              </a:r>
              <a:r>
                <a:rPr lang="zh-CN" altLang="en-US" sz="1400" dirty="0" smtClean="0"/>
                <a:t> </a:t>
              </a:r>
              <a:r>
                <a:rPr lang="en-US" altLang="zh-CN" sz="1400" dirty="0" smtClean="0"/>
                <a:t>(Pseudo</a:t>
              </a:r>
              <a:r>
                <a:rPr lang="zh-CN" altLang="en-US" sz="1400" dirty="0" smtClean="0"/>
                <a:t> </a:t>
              </a:r>
              <a:r>
                <a:rPr lang="en-US" altLang="zh-CN" sz="1400" dirty="0" smtClean="0"/>
                <a:t>Node)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93814" y="3177178"/>
              <a:ext cx="1035786" cy="4031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Event 3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6800" y="3258766"/>
              <a:ext cx="949474" cy="4031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Event 1</a:t>
              </a:r>
              <a:endParaRPr lang="en-US" sz="1400" dirty="0"/>
            </a:p>
          </p:txBody>
        </p:sp>
        <p:cxnSp>
          <p:nvCxnSpPr>
            <p:cNvPr id="13" name="Straight Arrow Connector 12"/>
            <p:cNvCxnSpPr>
              <a:stCxn id="10" idx="2"/>
              <a:endCxn id="6" idx="0"/>
            </p:cNvCxnSpPr>
            <p:nvPr/>
          </p:nvCxnSpPr>
          <p:spPr>
            <a:xfrm flipH="1">
              <a:off x="4477591" y="2689171"/>
              <a:ext cx="660009" cy="5195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>
              <a:stCxn id="10" idx="2"/>
              <a:endCxn id="12" idx="0"/>
            </p:cNvCxnSpPr>
            <p:nvPr/>
          </p:nvCxnSpPr>
          <p:spPr>
            <a:xfrm flipH="1">
              <a:off x="1541537" y="2689171"/>
              <a:ext cx="3596064" cy="5695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>
              <a:stCxn id="10" idx="2"/>
              <a:endCxn id="11" idx="0"/>
            </p:cNvCxnSpPr>
            <p:nvPr/>
          </p:nvCxnSpPr>
          <p:spPr>
            <a:xfrm>
              <a:off x="5137601" y="2689171"/>
              <a:ext cx="2574107" cy="4880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970382" y="3611901"/>
            <a:ext cx="3619220" cy="1417299"/>
            <a:chOff x="2970382" y="3611901"/>
            <a:chExt cx="3619220" cy="1417299"/>
          </a:xfrm>
        </p:grpSpPr>
        <p:sp>
          <p:nvSpPr>
            <p:cNvPr id="7" name="TextBox 6"/>
            <p:cNvSpPr txBox="1"/>
            <p:nvPr/>
          </p:nvSpPr>
          <p:spPr>
            <a:xfrm>
              <a:off x="2970382" y="4234183"/>
              <a:ext cx="1118300" cy="4031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Aspect 1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41536" y="4118965"/>
              <a:ext cx="948066" cy="4031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Aspect 3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25362" y="4626029"/>
              <a:ext cx="957854" cy="40317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Aspect 2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2"/>
              <a:endCxn id="9" idx="0"/>
            </p:cNvCxnSpPr>
            <p:nvPr/>
          </p:nvCxnSpPr>
          <p:spPr>
            <a:xfrm>
              <a:off x="4477591" y="3611901"/>
              <a:ext cx="526698" cy="10141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>
              <a:stCxn id="6" idx="2"/>
              <a:endCxn id="7" idx="0"/>
            </p:cNvCxnSpPr>
            <p:nvPr/>
          </p:nvCxnSpPr>
          <p:spPr>
            <a:xfrm flipH="1">
              <a:off x="3529532" y="3611901"/>
              <a:ext cx="948059" cy="6222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>
              <a:stCxn id="6" idx="2"/>
              <a:endCxn id="8" idx="0"/>
            </p:cNvCxnSpPr>
            <p:nvPr/>
          </p:nvCxnSpPr>
          <p:spPr>
            <a:xfrm>
              <a:off x="4477591" y="3611901"/>
              <a:ext cx="1637979" cy="5070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7653D-B11F-4232-85DC-B50043D2CF4A}" type="datetime1">
              <a:rPr lang="en-US" smtClean="0"/>
              <a:t>11/30/15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2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event: </a:t>
            </a:r>
            <a:r>
              <a:rPr lang="en-US" i="1" dirty="0" smtClean="0">
                <a:hlinkClick r:id="rId2"/>
              </a:rPr>
              <a:t>Sony Pictures Entertainment Hack </a:t>
            </a:r>
            <a:endParaRPr lang="en-US" i="1" dirty="0" smtClean="0"/>
          </a:p>
          <a:p>
            <a:pPr lvl="1"/>
            <a:r>
              <a:rPr lang="en-US" dirty="0" smtClean="0"/>
              <a:t>Aspect 1: </a:t>
            </a:r>
            <a:r>
              <a:rPr lang="en-US" i="1" dirty="0" smtClean="0">
                <a:hlinkClick r:id="rId3"/>
              </a:rPr>
              <a:t>North Korea internet goes down</a:t>
            </a:r>
            <a:endParaRPr lang="en-US" i="1" dirty="0" smtClean="0"/>
          </a:p>
          <a:p>
            <a:pPr lvl="1"/>
            <a:r>
              <a:rPr lang="en-US" dirty="0" smtClean="0"/>
              <a:t>Aspect 2: </a:t>
            </a:r>
            <a:r>
              <a:rPr lang="en-US" i="1" dirty="0" smtClean="0">
                <a:hlinkClick r:id="rId4"/>
              </a:rPr>
              <a:t>The release of the film “The Interview”</a:t>
            </a:r>
            <a:endParaRPr lang="en-US" i="1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E4908-E766-432A-82EB-7733D23D1307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4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syste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8171"/>
            <a:ext cx="6935853" cy="662742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B1E8-5C01-470B-B291-B85E5C0FD8EA}" type="datetime1">
              <a:rPr lang="en-US" smtClean="0"/>
              <a:t>11/30/15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5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Mining </a:t>
            </a:r>
            <a:r>
              <a:rPr lang="en-US" dirty="0"/>
              <a:t>multi-aspect reflections of news events </a:t>
            </a:r>
            <a:r>
              <a:rPr lang="en-US" dirty="0" smtClean="0"/>
              <a:t>in Twitter</a:t>
            </a:r>
          </a:p>
          <a:p>
            <a:pPr lvl="1"/>
            <a:r>
              <a:rPr lang="en-US" dirty="0" smtClean="0"/>
              <a:t>Event and Aspect Discovery in News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dynamic hierarchical entity-aware topic discovery model to learn news events and their multiple aspects</a:t>
            </a:r>
          </a:p>
          <a:p>
            <a:pPr lvl="1"/>
            <a:r>
              <a:rPr lang="en-US" dirty="0" smtClean="0"/>
              <a:t>Linking with Tweets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aspects of an event are linked to their reflections in Twitter by information retrieval + a bootstrapped </a:t>
            </a:r>
            <a:r>
              <a:rPr lang="en-US" dirty="0" err="1" smtClean="0"/>
              <a:t>dataless</a:t>
            </a:r>
            <a:r>
              <a:rPr lang="en-US" dirty="0" smtClean="0"/>
              <a:t> classification scheme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5748-9CCA-42EE-B63B-022788E5A3C3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Event and Aspect Discovery in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Hierarchical topic modeling in a top-down manner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Root</a:t>
            </a:r>
            <a:endParaRPr lang="en-US" dirty="0"/>
          </a:p>
          <a:p>
            <a:pPr lvl="1"/>
            <a:r>
              <a:rPr lang="en-US" dirty="0" smtClean="0"/>
              <a:t>Upper level topics are events</a:t>
            </a:r>
          </a:p>
          <a:p>
            <a:pPr lvl="1"/>
            <a:r>
              <a:rPr lang="en-US" dirty="0" smtClean="0"/>
              <a:t>Lower level topics are aspects</a:t>
            </a:r>
          </a:p>
          <a:p>
            <a:pPr lvl="1"/>
            <a:r>
              <a:rPr lang="en-US" dirty="0" smtClean="0"/>
              <a:t>Recursive discovery of topics at each level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19200" y="2438400"/>
            <a:ext cx="6323355" cy="2094134"/>
            <a:chOff x="4276130" y="2244609"/>
            <a:chExt cx="4120061" cy="3062149"/>
          </a:xfrm>
        </p:grpSpPr>
        <p:sp>
          <p:nvSpPr>
            <p:cNvPr id="5" name="TextBox 4"/>
            <p:cNvSpPr txBox="1"/>
            <p:nvPr/>
          </p:nvSpPr>
          <p:spPr>
            <a:xfrm>
              <a:off x="5899272" y="3274625"/>
              <a:ext cx="677507" cy="4500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Event 2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71075" y="4419305"/>
              <a:ext cx="643249" cy="4500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Aspect 1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07530" y="4290691"/>
              <a:ext cx="545330" cy="4500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Aspect 3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65504" y="4856711"/>
              <a:ext cx="550960" cy="4500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Aspect 2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99272" y="2244609"/>
              <a:ext cx="1436786" cy="5200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root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00404" y="3239403"/>
              <a:ext cx="595787" cy="4500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Event 3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76130" y="3330477"/>
              <a:ext cx="546140" cy="4500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Event 1</a:t>
              </a:r>
              <a:endParaRPr lang="en-US" sz="1400" dirty="0"/>
            </a:p>
          </p:txBody>
        </p:sp>
        <p:cxnSp>
          <p:nvCxnSpPr>
            <p:cNvPr id="12" name="Straight Arrow Connector 11"/>
            <p:cNvCxnSpPr>
              <a:stCxn id="9" idx="2"/>
              <a:endCxn id="5" idx="0"/>
            </p:cNvCxnSpPr>
            <p:nvPr/>
          </p:nvCxnSpPr>
          <p:spPr>
            <a:xfrm flipH="1">
              <a:off x="6238026" y="2764647"/>
              <a:ext cx="379639" cy="5099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Arrow Connector 12"/>
            <p:cNvCxnSpPr>
              <a:stCxn id="9" idx="2"/>
              <a:endCxn id="11" idx="0"/>
            </p:cNvCxnSpPr>
            <p:nvPr/>
          </p:nvCxnSpPr>
          <p:spPr>
            <a:xfrm flipH="1">
              <a:off x="4549200" y="2764647"/>
              <a:ext cx="2068464" cy="5658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Arrow Connector 13"/>
            <p:cNvCxnSpPr>
              <a:stCxn id="9" idx="2"/>
              <a:endCxn id="10" idx="0"/>
            </p:cNvCxnSpPr>
            <p:nvPr/>
          </p:nvCxnSpPr>
          <p:spPr>
            <a:xfrm>
              <a:off x="6617665" y="2764647"/>
              <a:ext cx="1480633" cy="4747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Arrow Connector 14"/>
            <p:cNvCxnSpPr>
              <a:stCxn id="5" idx="2"/>
              <a:endCxn id="8" idx="0"/>
            </p:cNvCxnSpPr>
            <p:nvPr/>
          </p:nvCxnSpPr>
          <p:spPr>
            <a:xfrm>
              <a:off x="6238026" y="3724671"/>
              <a:ext cx="302958" cy="11320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/>
            <p:cNvCxnSpPr>
              <a:stCxn id="5" idx="2"/>
              <a:endCxn id="6" idx="0"/>
            </p:cNvCxnSpPr>
            <p:nvPr/>
          </p:nvCxnSpPr>
          <p:spPr>
            <a:xfrm flipH="1">
              <a:off x="5692700" y="3724671"/>
              <a:ext cx="545326" cy="6946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Arrow Connector 16"/>
            <p:cNvCxnSpPr>
              <a:stCxn id="5" idx="2"/>
              <a:endCxn id="7" idx="0"/>
            </p:cNvCxnSpPr>
            <p:nvPr/>
          </p:nvCxnSpPr>
          <p:spPr>
            <a:xfrm>
              <a:off x="6238026" y="3724671"/>
              <a:ext cx="942170" cy="5660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59D9-241D-4504-A2CA-223281E38DB5}" type="datetime1">
              <a:rPr lang="en-US" smtClean="0"/>
              <a:t>11/30/15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 for Each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Input  </a:t>
            </a:r>
            <a:r>
              <a:rPr lang="en-US" dirty="0" smtClean="0">
                <a:latin typeface="Bodoni MT" panose="02070603080606020203" pitchFamily="18" charset="0"/>
                <a:cs typeface="Times New Roman" panose="02020603050405020304" pitchFamily="18" charset="0"/>
              </a:rPr>
              <a:t>I</a:t>
            </a:r>
          </a:p>
          <a:p>
            <a:pPr lvl="1"/>
            <a:r>
              <a:rPr lang="en-US" dirty="0" smtClean="0"/>
              <a:t>Word-document matrix X</a:t>
            </a:r>
          </a:p>
          <a:p>
            <a:pPr lvl="1"/>
            <a:r>
              <a:rPr lang="en-US" altLang="zh-CN" dirty="0" smtClean="0"/>
              <a:t>Entity</a:t>
            </a:r>
            <a:r>
              <a:rPr lang="en-US" dirty="0" smtClean="0"/>
              <a:t>-document</a:t>
            </a:r>
            <a:r>
              <a:rPr lang="zh-CN" altLang="en-US" dirty="0" smtClean="0"/>
              <a:t> </a:t>
            </a:r>
            <a:r>
              <a:rPr lang="en-US" dirty="0" smtClean="0"/>
              <a:t>matrices E</a:t>
            </a:r>
          </a:p>
          <a:p>
            <a:pPr lvl="2"/>
            <a:r>
              <a:rPr lang="en-US" dirty="0" smtClean="0"/>
              <a:t>Entity can be person/location/organization</a:t>
            </a:r>
          </a:p>
          <a:p>
            <a:pPr lvl="1"/>
            <a:r>
              <a:rPr lang="en-US" dirty="0" smtClean="0"/>
              <a:t>Timestamps of each document T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For each event/aspect</a:t>
            </a:r>
          </a:p>
          <a:p>
            <a:pPr lvl="2"/>
            <a:r>
              <a:rPr lang="en-US" dirty="0" smtClean="0"/>
              <a:t>A word distribution</a:t>
            </a:r>
          </a:p>
          <a:p>
            <a:pPr lvl="2"/>
            <a:r>
              <a:rPr lang="en-US" dirty="0" smtClean="0"/>
              <a:t>Entity distributions</a:t>
            </a:r>
          </a:p>
          <a:p>
            <a:pPr lvl="2"/>
            <a:r>
              <a:rPr lang="en-US" dirty="0" smtClean="0"/>
              <a:t>A time distribution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400E-45F0-40C2-8D96-B09D29C44682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8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 for Each Level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95400" y="1474080"/>
            <a:ext cx="5943600" cy="4469520"/>
            <a:chOff x="304800" y="-230796"/>
            <a:chExt cx="7315200" cy="6479196"/>
          </a:xfrm>
        </p:grpSpPr>
        <p:sp>
          <p:nvSpPr>
            <p:cNvPr id="5" name="Oval 4"/>
            <p:cNvSpPr/>
            <p:nvPr/>
          </p:nvSpPr>
          <p:spPr>
            <a:xfrm>
              <a:off x="4343399" y="1323409"/>
              <a:ext cx="545785" cy="55244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w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403600" y="1316299"/>
              <a:ext cx="558800" cy="5595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z</a:t>
              </a:r>
              <a:r>
                <a:rPr lang="en-US" sz="1000" baseline="30000" dirty="0" err="1" smtClean="0">
                  <a:solidFill>
                    <a:schemeClr val="tx1"/>
                  </a:solidFill>
                </a:rPr>
                <a:t>w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6"/>
              <a:endCxn id="5" idx="2"/>
            </p:cNvCxnSpPr>
            <p:nvPr/>
          </p:nvCxnSpPr>
          <p:spPr>
            <a:xfrm>
              <a:off x="3962400" y="1596077"/>
              <a:ext cx="380999" cy="35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8" idx="6"/>
              <a:endCxn id="6" idx="2"/>
            </p:cNvCxnSpPr>
            <p:nvPr/>
          </p:nvCxnSpPr>
          <p:spPr>
            <a:xfrm>
              <a:off x="2514599" y="1590677"/>
              <a:ext cx="889001" cy="54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143000" y="757888"/>
              <a:ext cx="5693250" cy="411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6604795" y="4560537"/>
              <a:ext cx="313055" cy="313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000" dirty="0">
                  <a:effectLst/>
                  <a:ea typeface="SimSun"/>
                  <a:cs typeface="Times New Roman"/>
                </a:rPr>
                <a:t>D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251200" y="986488"/>
              <a:ext cx="2997200" cy="1231536"/>
              <a:chOff x="3251200" y="986488"/>
              <a:chExt cx="2997200" cy="1231536"/>
            </a:xfrm>
          </p:grpSpPr>
          <p:sp>
            <p:nvSpPr>
              <p:cNvPr id="70" name="Text Box 2"/>
              <p:cNvSpPr txBox="1">
                <a:spLocks noChangeArrowheads="1"/>
              </p:cNvSpPr>
              <p:nvPr/>
            </p:nvSpPr>
            <p:spPr bwMode="auto">
              <a:xfrm>
                <a:off x="5816600" y="1905000"/>
                <a:ext cx="431800" cy="313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dirty="0" err="1" smtClean="0">
                    <a:effectLst/>
                    <a:ea typeface="SimSun"/>
                    <a:cs typeface="Times New Roman"/>
                  </a:rPr>
                  <a:t>N</a:t>
                </a:r>
                <a:r>
                  <a:rPr lang="en-US" sz="1000" baseline="30000" dirty="0" err="1" smtClean="0">
                    <a:effectLst/>
                    <a:ea typeface="SimSun"/>
                    <a:cs typeface="Times New Roman"/>
                  </a:rPr>
                  <a:t>w</a:t>
                </a:r>
                <a:endParaRPr lang="en-US" sz="1000" dirty="0">
                  <a:effectLst/>
                  <a:ea typeface="SimSun"/>
                  <a:cs typeface="Times New Roman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251200" y="986488"/>
                <a:ext cx="2921000" cy="12233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</p:grpSp>
        <p:cxnSp>
          <p:nvCxnSpPr>
            <p:cNvPr id="12" name="Straight Arrow Connector 11"/>
            <p:cNvCxnSpPr>
              <a:stCxn id="21" idx="4"/>
              <a:endCxn id="5" idx="0"/>
            </p:cNvCxnSpPr>
            <p:nvPr/>
          </p:nvCxnSpPr>
          <p:spPr>
            <a:xfrm>
              <a:off x="4608352" y="381000"/>
              <a:ext cx="7940" cy="9424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9" idx="0"/>
              <a:endCxn id="15" idx="6"/>
            </p:cNvCxnSpPr>
            <p:nvPr/>
          </p:nvCxnSpPr>
          <p:spPr>
            <a:xfrm flipH="1" flipV="1">
              <a:off x="5943600" y="1590109"/>
              <a:ext cx="1447800" cy="619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5292118" y="0"/>
              <a:ext cx="651482" cy="6095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cs typeface="Times New Roman" pitchFamily="18" charset="0"/>
                </a:rPr>
                <a:t>φ</a:t>
              </a:r>
              <a:r>
                <a:rPr lang="en-US" sz="1000" baseline="30000" dirty="0" err="1">
                  <a:solidFill>
                    <a:schemeClr val="tx1"/>
                  </a:solidFill>
                  <a:cs typeface="Times New Roman" pitchFamily="18" charset="0"/>
                </a:rPr>
                <a:t>w</a:t>
              </a:r>
              <a:r>
                <a:rPr lang="en-US" sz="1000" baseline="-25000" dirty="0" err="1" smtClean="0">
                  <a:solidFill>
                    <a:schemeClr val="tx1"/>
                  </a:solidFill>
                  <a:cs typeface="Times New Roman" pitchFamily="18" charset="0"/>
                </a:rPr>
                <a:t>B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410200" y="1323409"/>
              <a:ext cx="533400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s</a:t>
              </a:r>
              <a:r>
                <a:rPr lang="en-US" sz="1000" baseline="30000" dirty="0" err="1" smtClean="0">
                  <a:solidFill>
                    <a:schemeClr val="tx1"/>
                  </a:solidFill>
                </a:rPr>
                <a:t>w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2"/>
              <a:endCxn id="5" idx="6"/>
            </p:cNvCxnSpPr>
            <p:nvPr/>
          </p:nvCxnSpPr>
          <p:spPr>
            <a:xfrm flipH="1">
              <a:off x="4889184" y="1590109"/>
              <a:ext cx="521016" cy="952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4" idx="3"/>
              <a:endCxn id="5" idx="7"/>
            </p:cNvCxnSpPr>
            <p:nvPr/>
          </p:nvCxnSpPr>
          <p:spPr>
            <a:xfrm flipH="1">
              <a:off x="4809256" y="520325"/>
              <a:ext cx="578269" cy="8839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1964848" y="1295400"/>
              <a:ext cx="549751" cy="5905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cs typeface="Times New Roman" pitchFamily="18" charset="0"/>
                </a:rPr>
                <a:t>θ</a:t>
              </a:r>
              <a:endParaRPr lang="en-US" sz="1000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162800" y="2209800"/>
              <a:ext cx="457200" cy="4781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λ</a:t>
              </a:r>
              <a:r>
                <a:rPr lang="en-US" sz="1000" baseline="-25000" dirty="0" err="1" smtClean="0">
                  <a:solidFill>
                    <a:schemeClr val="tx1"/>
                  </a:solidFill>
                </a:rPr>
                <a:t>B</a:t>
              </a:r>
              <a:endParaRPr lang="en-US" sz="10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43000" y="5101288"/>
              <a:ext cx="936080" cy="759944"/>
              <a:chOff x="685800" y="5101288"/>
              <a:chExt cx="936080" cy="759944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685800" y="5101288"/>
                <a:ext cx="863599" cy="685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9" name="Text Box 2"/>
              <p:cNvSpPr txBox="1">
                <a:spLocks noChangeArrowheads="1"/>
              </p:cNvSpPr>
              <p:nvPr/>
            </p:nvSpPr>
            <p:spPr bwMode="auto">
              <a:xfrm>
                <a:off x="1317080" y="5548208"/>
                <a:ext cx="304800" cy="313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 dirty="0" smtClean="0">
                    <a:ea typeface="SimSun"/>
                    <a:cs typeface="Times New Roman"/>
                  </a:rPr>
                  <a:t>K </a:t>
                </a:r>
                <a:endParaRPr lang="en-US" sz="1000" dirty="0">
                  <a:effectLst/>
                  <a:ea typeface="SimSun"/>
                  <a:cs typeface="Times New Roman"/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4313710" y="-162676"/>
              <a:ext cx="589284" cy="5436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cs typeface="Times New Roman" pitchFamily="18" charset="0"/>
                </a:rPr>
                <a:t>φ</a:t>
              </a:r>
              <a:r>
                <a:rPr lang="en-US" sz="1000" baseline="30000" dirty="0" err="1" smtClean="0">
                  <a:solidFill>
                    <a:schemeClr val="tx1"/>
                  </a:solidFill>
                  <a:cs typeface="Times New Roman" pitchFamily="18" charset="0"/>
                </a:rPr>
                <a:t>w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36830" y="-230796"/>
              <a:ext cx="774054" cy="760289"/>
              <a:chOff x="4165600" y="-308912"/>
              <a:chExt cx="875421" cy="8382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4165600" y="-308912"/>
                <a:ext cx="875421" cy="838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7" name="Text Box 2"/>
              <p:cNvSpPr txBox="1">
                <a:spLocks noChangeArrowheads="1"/>
              </p:cNvSpPr>
              <p:nvPr/>
            </p:nvSpPr>
            <p:spPr bwMode="auto">
              <a:xfrm>
                <a:off x="4776632" y="246068"/>
                <a:ext cx="207532" cy="2390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 dirty="0" smtClean="0">
                    <a:ea typeface="SimSun"/>
                    <a:cs typeface="Times New Roman"/>
                  </a:rPr>
                  <a:t>K </a:t>
                </a:r>
                <a:endParaRPr lang="en-US" sz="1000" dirty="0">
                  <a:effectLst/>
                  <a:ea typeface="SimSun"/>
                  <a:cs typeface="Times New Roman"/>
                </a:endParaRPr>
              </a:p>
            </p:txBody>
          </p:sp>
        </p:grpSp>
        <p:sp>
          <p:nvSpPr>
            <p:cNvPr id="23" name="Oval 22"/>
            <p:cNvSpPr/>
            <p:nvPr/>
          </p:nvSpPr>
          <p:spPr>
            <a:xfrm>
              <a:off x="1574800" y="3505200"/>
              <a:ext cx="558800" cy="564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18" idx="3"/>
              <a:endCxn id="25" idx="0"/>
            </p:cNvCxnSpPr>
            <p:nvPr/>
          </p:nvCxnSpPr>
          <p:spPr>
            <a:xfrm flipH="1">
              <a:off x="1550441" y="1799469"/>
              <a:ext cx="494916" cy="4103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73720" y="2209800"/>
              <a:ext cx="553441" cy="605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z</a:t>
              </a:r>
              <a:r>
                <a:rPr lang="en-US" sz="1000" baseline="30000" dirty="0" err="1" smtClean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/>
            <p:cNvCxnSpPr>
              <a:stCxn id="25" idx="4"/>
              <a:endCxn id="23" idx="0"/>
            </p:cNvCxnSpPr>
            <p:nvPr/>
          </p:nvCxnSpPr>
          <p:spPr>
            <a:xfrm>
              <a:off x="1550441" y="2815288"/>
              <a:ext cx="303759" cy="689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1269999" y="5181600"/>
              <a:ext cx="533400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μ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272926" y="5105400"/>
              <a:ext cx="949154" cy="745552"/>
              <a:chOff x="1946446" y="5105400"/>
              <a:chExt cx="949154" cy="745552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946446" y="5105400"/>
                <a:ext cx="843903" cy="685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5" name="Text Box 2"/>
              <p:cNvSpPr txBox="1">
                <a:spLocks noChangeArrowheads="1"/>
              </p:cNvSpPr>
              <p:nvPr/>
            </p:nvSpPr>
            <p:spPr bwMode="auto">
              <a:xfrm>
                <a:off x="2590800" y="5537928"/>
                <a:ext cx="304800" cy="313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 dirty="0" smtClean="0">
                    <a:ea typeface="SimSun"/>
                    <a:cs typeface="Times New Roman"/>
                  </a:rPr>
                  <a:t>K </a:t>
                </a:r>
                <a:endParaRPr lang="en-US" sz="1000" dirty="0">
                  <a:effectLst/>
                  <a:ea typeface="SimSun"/>
                  <a:cs typeface="Times New Roman"/>
                </a:endParaRPr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2380229" y="5181600"/>
              <a:ext cx="533400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σ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/>
            <p:cNvCxnSpPr>
              <a:stCxn id="27" idx="0"/>
              <a:endCxn id="23" idx="4"/>
            </p:cNvCxnSpPr>
            <p:nvPr/>
          </p:nvCxnSpPr>
          <p:spPr>
            <a:xfrm flipV="1">
              <a:off x="1536699" y="4069762"/>
              <a:ext cx="317501" cy="11118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9" idx="0"/>
              <a:endCxn id="23" idx="5"/>
            </p:cNvCxnSpPr>
            <p:nvPr/>
          </p:nvCxnSpPr>
          <p:spPr>
            <a:xfrm flipH="1" flipV="1">
              <a:off x="2051766" y="3987084"/>
              <a:ext cx="595163" cy="11945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3" idx="6"/>
              <a:endCxn id="42" idx="2"/>
            </p:cNvCxnSpPr>
            <p:nvPr/>
          </p:nvCxnSpPr>
          <p:spPr>
            <a:xfrm>
              <a:off x="3987800" y="3615636"/>
              <a:ext cx="355600" cy="39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5"/>
              <a:endCxn id="43" idx="2"/>
            </p:cNvCxnSpPr>
            <p:nvPr/>
          </p:nvCxnSpPr>
          <p:spPr>
            <a:xfrm>
              <a:off x="2434090" y="1799469"/>
              <a:ext cx="994910" cy="18161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9" idx="2"/>
              <a:endCxn id="44" idx="6"/>
            </p:cNvCxnSpPr>
            <p:nvPr/>
          </p:nvCxnSpPr>
          <p:spPr>
            <a:xfrm flipH="1">
              <a:off x="5943600" y="2687910"/>
              <a:ext cx="1447800" cy="9405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4" idx="2"/>
              <a:endCxn id="42" idx="6"/>
            </p:cNvCxnSpPr>
            <p:nvPr/>
          </p:nvCxnSpPr>
          <p:spPr>
            <a:xfrm flipH="1" flipV="1">
              <a:off x="4876800" y="3619590"/>
              <a:ext cx="533400" cy="88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334035" y="5410200"/>
              <a:ext cx="568959" cy="5436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cs typeface="Times New Roman" pitchFamily="18" charset="0"/>
                </a:rPr>
                <a:t>φ</a:t>
              </a:r>
              <a:r>
                <a:rPr lang="en-US" sz="1000" baseline="30000" dirty="0" err="1" smtClean="0">
                  <a:solidFill>
                    <a:schemeClr val="tx1"/>
                  </a:solidFill>
                  <a:cs typeface="Times New Roman" pitchFamily="18" charset="0"/>
                </a:rPr>
                <a:t>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24180" y="5321664"/>
              <a:ext cx="793115" cy="766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38" name="Straight Arrow Connector 37"/>
            <p:cNvCxnSpPr>
              <a:stCxn id="36" idx="0"/>
              <a:endCxn id="42" idx="4"/>
            </p:cNvCxnSpPr>
            <p:nvPr/>
          </p:nvCxnSpPr>
          <p:spPr>
            <a:xfrm flipH="1" flipV="1">
              <a:off x="4610100" y="3890362"/>
              <a:ext cx="8415" cy="15198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4038600" y="5173376"/>
              <a:ext cx="1303655" cy="1075024"/>
              <a:chOff x="4038600" y="5173376"/>
              <a:chExt cx="1303655" cy="1075024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4038600" y="5173376"/>
                <a:ext cx="1209835" cy="1066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3" name="Text Box 2"/>
              <p:cNvSpPr txBox="1">
                <a:spLocks noChangeArrowheads="1"/>
              </p:cNvSpPr>
              <p:nvPr/>
            </p:nvSpPr>
            <p:spPr bwMode="auto">
              <a:xfrm>
                <a:off x="5029200" y="5935376"/>
                <a:ext cx="313055" cy="313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dirty="0">
                    <a:ea typeface="SimSun"/>
                    <a:cs typeface="Times New Roman"/>
                  </a:rPr>
                  <a:t>E</a:t>
                </a:r>
                <a:endParaRPr lang="en-US" sz="1000" dirty="0">
                  <a:effectLst/>
                  <a:ea typeface="SimSun"/>
                  <a:cs typeface="Times New Roman"/>
                </a:endParaRPr>
              </a:p>
            </p:txBody>
          </p:sp>
        </p:grpSp>
        <p:sp>
          <p:nvSpPr>
            <p:cNvPr id="40" name="Text Box 2"/>
            <p:cNvSpPr txBox="1">
              <a:spLocks noChangeArrowheads="1"/>
            </p:cNvSpPr>
            <p:nvPr/>
          </p:nvSpPr>
          <p:spPr bwMode="auto">
            <a:xfrm>
              <a:off x="4800600" y="5850952"/>
              <a:ext cx="304800" cy="313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000" dirty="0" smtClean="0">
                  <a:ea typeface="SimSun"/>
                  <a:cs typeface="Times New Roman"/>
                </a:rPr>
                <a:t>K </a:t>
              </a:r>
              <a:endParaRPr lang="en-US" sz="1000" dirty="0">
                <a:effectLst/>
                <a:ea typeface="SimSun"/>
                <a:cs typeface="Times New Roman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959100" y="2590800"/>
              <a:ext cx="3584929" cy="1998362"/>
              <a:chOff x="2959100" y="2573638"/>
              <a:chExt cx="3670300" cy="1998362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2959100" y="2573638"/>
                <a:ext cx="3594100" cy="19983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1" name="Text Box 2"/>
              <p:cNvSpPr txBox="1">
                <a:spLocks noChangeArrowheads="1"/>
              </p:cNvSpPr>
              <p:nvPr/>
            </p:nvSpPr>
            <p:spPr bwMode="auto">
              <a:xfrm>
                <a:off x="6316345" y="4258976"/>
                <a:ext cx="313055" cy="313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dirty="0" smtClean="0">
                    <a:effectLst/>
                    <a:ea typeface="SimSun"/>
                    <a:cs typeface="Times New Roman"/>
                  </a:rPr>
                  <a:t>E</a:t>
                </a:r>
                <a:endParaRPr lang="en-US" sz="1000" dirty="0">
                  <a:effectLst/>
                  <a:ea typeface="SimSun"/>
                  <a:cs typeface="Times New Roman"/>
                </a:endParaRPr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4343400" y="3348817"/>
              <a:ext cx="533400" cy="5415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429000" y="3340912"/>
              <a:ext cx="558800" cy="5494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z</a:t>
              </a:r>
              <a:r>
                <a:rPr lang="en-US" sz="1000" baseline="30000" dirty="0" err="1" smtClean="0">
                  <a:solidFill>
                    <a:schemeClr val="tx1"/>
                  </a:solidFill>
                </a:rPr>
                <a:t>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410200" y="3366599"/>
              <a:ext cx="533400" cy="52376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</a:t>
              </a:r>
              <a:r>
                <a:rPr lang="en-US" sz="1000" baseline="30000" dirty="0" smtClean="0">
                  <a:solidFill>
                    <a:schemeClr val="tx1"/>
                  </a:solidFill>
                </a:rPr>
                <a:t>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251200" y="2966795"/>
              <a:ext cx="3011245" cy="1300405"/>
              <a:chOff x="3251200" y="2769357"/>
              <a:chExt cx="3011245" cy="1421643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3251200" y="2769357"/>
                <a:ext cx="2921000" cy="14216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9" name="Text Box 2"/>
              <p:cNvSpPr txBox="1">
                <a:spLocks noChangeArrowheads="1"/>
              </p:cNvSpPr>
              <p:nvPr/>
            </p:nvSpPr>
            <p:spPr bwMode="auto">
              <a:xfrm>
                <a:off x="5830645" y="3864380"/>
                <a:ext cx="431800" cy="307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dirty="0" smtClean="0">
                    <a:effectLst/>
                    <a:ea typeface="SimSun"/>
                    <a:cs typeface="Times New Roman"/>
                  </a:rPr>
                  <a:t>N</a:t>
                </a:r>
                <a:r>
                  <a:rPr lang="en-US" sz="1000" baseline="30000" dirty="0" smtClean="0">
                    <a:effectLst/>
                    <a:ea typeface="SimSun"/>
                    <a:cs typeface="Times New Roman"/>
                  </a:rPr>
                  <a:t>e</a:t>
                </a:r>
                <a:endParaRPr lang="en-US" sz="1000" dirty="0">
                  <a:effectLst/>
                  <a:ea typeface="SimSun"/>
                  <a:cs typeface="Times New Roman"/>
                </a:endParaRPr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5617859" y="5321664"/>
              <a:ext cx="644586" cy="6219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  <a:cs typeface="Times New Roman" pitchFamily="18" charset="0"/>
                </a:rPr>
                <a:t>φ</a:t>
              </a:r>
              <a:r>
                <a:rPr lang="en-US" sz="1000" baseline="30000" dirty="0" err="1" smtClean="0">
                  <a:solidFill>
                    <a:schemeClr val="tx1"/>
                  </a:solidFill>
                  <a:cs typeface="Times New Roman" pitchFamily="18" charset="0"/>
                </a:rPr>
                <a:t>e</a:t>
              </a:r>
              <a:r>
                <a:rPr lang="en-US" sz="1000" baseline="-25000" dirty="0" err="1" smtClean="0">
                  <a:solidFill>
                    <a:schemeClr val="tx1"/>
                  </a:solidFill>
                  <a:cs typeface="Times New Roman" pitchFamily="18" charset="0"/>
                </a:rPr>
                <a:t>B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410200" y="5029200"/>
              <a:ext cx="1303655" cy="1075024"/>
              <a:chOff x="4038600" y="5173376"/>
              <a:chExt cx="1303655" cy="1075024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038600" y="5173376"/>
                <a:ext cx="1209835" cy="1066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Text Box 2"/>
              <p:cNvSpPr txBox="1">
                <a:spLocks noChangeArrowheads="1"/>
              </p:cNvSpPr>
              <p:nvPr/>
            </p:nvSpPr>
            <p:spPr bwMode="auto">
              <a:xfrm>
                <a:off x="5029200" y="5935376"/>
                <a:ext cx="313055" cy="313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dirty="0">
                    <a:ea typeface="SimSun"/>
                    <a:cs typeface="Times New Roman"/>
                  </a:rPr>
                  <a:t>E</a:t>
                </a:r>
                <a:endParaRPr lang="en-US" sz="1000" dirty="0">
                  <a:effectLst/>
                  <a:ea typeface="SimSun"/>
                  <a:cs typeface="Times New Roman"/>
                </a:endParaRPr>
              </a:p>
            </p:txBody>
          </p:sp>
        </p:grpSp>
        <p:cxnSp>
          <p:nvCxnSpPr>
            <p:cNvPr id="48" name="Straight Arrow Connector 47"/>
            <p:cNvCxnSpPr>
              <a:stCxn id="46" idx="1"/>
              <a:endCxn id="42" idx="5"/>
            </p:cNvCxnSpPr>
            <p:nvPr/>
          </p:nvCxnSpPr>
          <p:spPr>
            <a:xfrm flipH="1" flipV="1">
              <a:off x="4798685" y="3811055"/>
              <a:ext cx="913571" cy="16016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1964850" y="2133600"/>
              <a:ext cx="549750" cy="554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s</a:t>
              </a:r>
              <a:r>
                <a:rPr lang="en-US" sz="1000" baseline="30000" dirty="0" err="1" smtClean="0">
                  <a:solidFill>
                    <a:schemeClr val="tx1"/>
                  </a:solidFill>
                </a:rPr>
                <a:t>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/>
            <p:cNvCxnSpPr>
              <a:stCxn id="49" idx="4"/>
              <a:endCxn id="23" idx="7"/>
            </p:cNvCxnSpPr>
            <p:nvPr/>
          </p:nvCxnSpPr>
          <p:spPr>
            <a:xfrm flipH="1">
              <a:off x="2051766" y="2687910"/>
              <a:ext cx="187959" cy="8999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04800" y="3505200"/>
              <a:ext cx="533400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μ</a:t>
              </a:r>
              <a:r>
                <a:rPr lang="en-US" sz="1000" baseline="-25000" dirty="0" err="1" smtClean="0">
                  <a:solidFill>
                    <a:schemeClr val="tx1"/>
                  </a:solidFill>
                </a:rPr>
                <a:t>B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04800" y="4267200"/>
              <a:ext cx="533400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σ</a:t>
              </a:r>
              <a:r>
                <a:rPr lang="en-US" sz="1000" baseline="-25000" dirty="0" err="1">
                  <a:solidFill>
                    <a:schemeClr val="tx1"/>
                  </a:solidFill>
                </a:rPr>
                <a:t>B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Arrow Connector 52"/>
            <p:cNvCxnSpPr>
              <a:stCxn id="51" idx="6"/>
              <a:endCxn id="23" idx="2"/>
            </p:cNvCxnSpPr>
            <p:nvPr/>
          </p:nvCxnSpPr>
          <p:spPr>
            <a:xfrm>
              <a:off x="838200" y="3771900"/>
              <a:ext cx="736600" cy="155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2" idx="6"/>
              <a:endCxn id="23" idx="3"/>
            </p:cNvCxnSpPr>
            <p:nvPr/>
          </p:nvCxnSpPr>
          <p:spPr>
            <a:xfrm flipV="1">
              <a:off x="838200" y="3987084"/>
              <a:ext cx="818434" cy="5468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/>
            <p:nvPr/>
          </p:nvCxnSpPr>
          <p:spPr>
            <a:xfrm rot="10800000">
              <a:off x="2483785" y="2431370"/>
              <a:ext cx="4648200" cy="38100"/>
            </a:xfrm>
            <a:prstGeom prst="bentConnector3">
              <a:avLst>
                <a:gd name="adj1" fmla="val 91748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ular Callout 71"/>
          <p:cNvSpPr/>
          <p:nvPr/>
        </p:nvSpPr>
        <p:spPr>
          <a:xfrm>
            <a:off x="5953685" y="1072807"/>
            <a:ext cx="1742516" cy="560482"/>
          </a:xfrm>
          <a:prstGeom prst="wedgeRectCallout">
            <a:avLst>
              <a:gd name="adj1" fmla="val -110345"/>
              <a:gd name="adj2" fmla="val 225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Words</a:t>
            </a:r>
            <a:endParaRPr lang="en-US" dirty="0"/>
          </a:p>
        </p:txBody>
      </p:sp>
      <p:sp>
        <p:nvSpPr>
          <p:cNvPr id="73" name="Rectangular Callout 72"/>
          <p:cNvSpPr/>
          <p:nvPr/>
        </p:nvSpPr>
        <p:spPr>
          <a:xfrm>
            <a:off x="6878479" y="2176276"/>
            <a:ext cx="2035629" cy="560482"/>
          </a:xfrm>
          <a:prstGeom prst="wedgeRectCallout">
            <a:avLst>
              <a:gd name="adj1" fmla="val -148243"/>
              <a:gd name="adj2" fmla="val 279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Entities</a:t>
            </a:r>
            <a:endParaRPr lang="en-US" dirty="0"/>
          </a:p>
        </p:txBody>
      </p:sp>
      <p:sp>
        <p:nvSpPr>
          <p:cNvPr id="74" name="Rectangular Callout 73"/>
          <p:cNvSpPr/>
          <p:nvPr/>
        </p:nvSpPr>
        <p:spPr>
          <a:xfrm>
            <a:off x="91324" y="3138597"/>
            <a:ext cx="1600200" cy="563788"/>
          </a:xfrm>
          <a:prstGeom prst="wedgeRectCallout">
            <a:avLst>
              <a:gd name="adj1" fmla="val 94703"/>
              <a:gd name="adj2" fmla="val 141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time</a:t>
            </a:r>
            <a:endParaRPr lang="en-US" dirty="0"/>
          </a:p>
        </p:txBody>
      </p:sp>
      <p:sp>
        <p:nvSpPr>
          <p:cNvPr id="75" name="Oval Callout 74"/>
          <p:cNvSpPr/>
          <p:nvPr/>
        </p:nvSpPr>
        <p:spPr>
          <a:xfrm>
            <a:off x="457200" y="533400"/>
            <a:ext cx="3865098" cy="1287933"/>
          </a:xfrm>
          <a:prstGeom prst="wedgeEllipseCallout">
            <a:avLst>
              <a:gd name="adj1" fmla="val 11099"/>
              <a:gd name="adj2" fmla="val 1097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Shared topic distribution for different dimensions (words/entities/time)</a:t>
            </a:r>
            <a:endParaRPr lang="en-US" dirty="0"/>
          </a:p>
        </p:txBody>
      </p:sp>
      <p:sp>
        <p:nvSpPr>
          <p:cNvPr id="76" name="Oval Callout 75"/>
          <p:cNvSpPr/>
          <p:nvPr/>
        </p:nvSpPr>
        <p:spPr>
          <a:xfrm>
            <a:off x="4040187" y="4558107"/>
            <a:ext cx="4873920" cy="833564"/>
          </a:xfrm>
          <a:prstGeom prst="wedgeEllipseCallout">
            <a:avLst>
              <a:gd name="adj1" fmla="val 13270"/>
              <a:gd name="adj2" fmla="val -18158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Backgound</a:t>
            </a:r>
            <a:r>
              <a:rPr lang="en-US" dirty="0" smtClean="0"/>
              <a:t> topic: the collection’s language model</a:t>
            </a:r>
            <a:endParaRPr lang="en-US" dirty="0"/>
          </a:p>
        </p:txBody>
      </p:sp>
      <p:sp>
        <p:nvSpPr>
          <p:cNvPr id="77" name="Date Placeholder 7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3249-FBEB-4038-ACB6-029ADA32A344}" type="datetime1">
              <a:rPr lang="en-US" smtClean="0"/>
              <a:t>11/30/15</a:t>
            </a:fld>
            <a:endParaRPr lang="en-US"/>
          </a:p>
        </p:txBody>
      </p:sp>
      <p:sp>
        <p:nvSpPr>
          <p:cNvPr id="78" name="Slide Number Placeholder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0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Important Dimensions Are Hidden or not Directly Observed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99" y="1600200"/>
            <a:ext cx="5033901" cy="4525963"/>
          </a:xfr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1600201"/>
            <a:ext cx="5019675" cy="45720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133600"/>
            <a:ext cx="1905000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Geographic Clusters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895600"/>
            <a:ext cx="5951220" cy="36957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7FD9-A272-41DC-AA61-F836A8D51E32}" type="datetime1">
              <a:rPr lang="en-US" smtClean="0"/>
              <a:t>11/30/15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2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dimensions jointly affect the topic distribution for each document</a:t>
            </a:r>
            <a:endParaRPr lang="en-US" dirty="0"/>
          </a:p>
        </p:txBody>
      </p:sp>
      <p:pic>
        <p:nvPicPr>
          <p:cNvPr id="10241" name="Picture 1" descr="C:\Users\jwang112\AppData\Roaming\Tencent\Users\396504806\QQ\WinTemp\RichOle\{~NDYLQQ)~R2{H~RRU5J_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3800"/>
            <a:ext cx="8330125" cy="9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76400" y="3792203"/>
            <a:ext cx="2667000" cy="91439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Callout 3"/>
          <p:cNvSpPr/>
          <p:nvPr/>
        </p:nvSpPr>
        <p:spPr>
          <a:xfrm>
            <a:off x="2590800" y="3021303"/>
            <a:ext cx="1066800" cy="474997"/>
          </a:xfrm>
          <a:prstGeom prst="wedgeEllipseCallout">
            <a:avLst>
              <a:gd name="adj1" fmla="val 1330"/>
              <a:gd name="adj2" fmla="val 112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876800" y="5316203"/>
            <a:ext cx="1447800" cy="474997"/>
          </a:xfrm>
          <a:prstGeom prst="wedgeEllipseCallout">
            <a:avLst>
              <a:gd name="adj1" fmla="val -1073"/>
              <a:gd name="adj2" fmla="val -185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>
            <a:off x="7315200" y="3021302"/>
            <a:ext cx="990600" cy="474997"/>
          </a:xfrm>
          <a:prstGeom prst="wedgeEllipseCallout">
            <a:avLst>
              <a:gd name="adj1" fmla="val 25263"/>
              <a:gd name="adj2" fmla="val 109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88078" y="3792203"/>
            <a:ext cx="2879521" cy="91439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96200" y="3792203"/>
            <a:ext cx="990600" cy="91724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C7863-CB9F-45AC-A12D-1AFDC007CB4E}" type="datetime1">
              <a:rPr lang="en-US" smtClean="0"/>
              <a:t>11/30/15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8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Decomposing </a:t>
            </a:r>
            <a:r>
              <a:rPr lang="en-US" dirty="0" smtClean="0">
                <a:latin typeface="Bodoni MT" panose="02070603080606020203" pitchFamily="18" charset="0"/>
                <a:cs typeface="Times New Roman" panose="02020603050405020304" pitchFamily="18" charset="0"/>
              </a:rPr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 each event</a:t>
            </a:r>
          </a:p>
          <a:p>
            <a:pPr lvl="1"/>
            <a:r>
              <a:rPr lang="en-US" dirty="0" smtClean="0"/>
              <a:t>Input </a:t>
            </a:r>
            <a:r>
              <a:rPr lang="en-US" dirty="0" err="1" smtClean="0">
                <a:latin typeface="Bodoni MT" panose="02070603080606020203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 smtClean="0">
                <a:latin typeface="Bodoni MT" panose="02070603080606020203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/>
              <a:t>is in the same format</a:t>
            </a:r>
          </a:p>
          <a:p>
            <a:pPr lvl="2"/>
            <a:r>
              <a:rPr lang="en-US" dirty="0" smtClean="0"/>
              <a:t>Word-document matrix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e</a:t>
            </a:r>
            <a:endParaRPr lang="en-US" dirty="0" smtClean="0"/>
          </a:p>
          <a:p>
            <a:pPr lvl="2"/>
            <a:r>
              <a:rPr lang="en-US" dirty="0" smtClean="0"/>
              <a:t>Entity-document</a:t>
            </a:r>
            <a:r>
              <a:rPr lang="zh-CN" altLang="en-US" dirty="0" smtClean="0"/>
              <a:t> </a:t>
            </a:r>
            <a:r>
              <a:rPr lang="en-US" dirty="0" smtClean="0"/>
              <a:t>matrices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e</a:t>
            </a:r>
            <a:endParaRPr lang="en-US" dirty="0" smtClean="0"/>
          </a:p>
          <a:p>
            <a:pPr lvl="2"/>
            <a:r>
              <a:rPr lang="en-US" dirty="0" smtClean="0"/>
              <a:t>Timestamps of each document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e</a:t>
            </a:r>
            <a:endParaRPr lang="en-US" dirty="0" smtClean="0"/>
          </a:p>
          <a:p>
            <a:pPr lvl="1"/>
            <a:r>
              <a:rPr lang="en-US" dirty="0" err="1" smtClean="0">
                <a:latin typeface="Bodoni MT" panose="02070603080606020203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 smtClean="0">
                <a:latin typeface="Bodoni MT" panose="02070603080606020203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 smtClean="0">
                <a:latin typeface="Bodoni MT" panose="02070603080606020203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/>
              <a:t>is decomposed from </a:t>
            </a:r>
            <a:r>
              <a:rPr lang="en-US" dirty="0" smtClean="0">
                <a:latin typeface="Bodoni MT" panose="02070603080606020203" pitchFamily="18" charset="0"/>
                <a:cs typeface="Times New Roman" panose="02020603050405020304" pitchFamily="18" charset="0"/>
              </a:rPr>
              <a:t>I</a:t>
            </a:r>
          </a:p>
          <a:p>
            <a:pPr lvl="2"/>
            <a:r>
              <a:rPr lang="en-US" dirty="0" smtClean="0"/>
              <a:t>X</a:t>
            </a:r>
            <a:r>
              <a:rPr lang="en-US" baseline="-25000" dirty="0" smtClean="0"/>
              <a:t>1 </a:t>
            </a:r>
            <a:r>
              <a:rPr lang="en-US" dirty="0" smtClean="0"/>
              <a:t>+X</a:t>
            </a:r>
            <a:r>
              <a:rPr lang="en-US" baseline="-25000" dirty="0" smtClean="0"/>
              <a:t>2 </a:t>
            </a:r>
            <a:r>
              <a:rPr lang="en-US" dirty="0" smtClean="0"/>
              <a:t>+X</a:t>
            </a:r>
            <a:r>
              <a:rPr lang="en-US" baseline="-25000" dirty="0" smtClean="0"/>
              <a:t>3 </a:t>
            </a:r>
            <a:r>
              <a:rPr lang="en-US" dirty="0" smtClean="0"/>
              <a:t>+… = X</a:t>
            </a:r>
          </a:p>
          <a:p>
            <a:pPr lvl="2"/>
            <a:r>
              <a:rPr lang="en-US" dirty="0" smtClean="0"/>
              <a:t>E</a:t>
            </a:r>
            <a:r>
              <a:rPr lang="en-US" baseline="-25000" dirty="0" smtClean="0"/>
              <a:t>1 </a:t>
            </a:r>
            <a:r>
              <a:rPr lang="en-US" dirty="0" smtClean="0"/>
              <a:t>+E</a:t>
            </a:r>
            <a:r>
              <a:rPr lang="en-US" baseline="-25000" dirty="0" smtClean="0"/>
              <a:t>2 </a:t>
            </a:r>
            <a:r>
              <a:rPr lang="en-US" dirty="0" smtClean="0"/>
              <a:t>+E</a:t>
            </a:r>
            <a:r>
              <a:rPr lang="en-US" baseline="-25000" dirty="0" smtClean="0"/>
              <a:t>3 </a:t>
            </a:r>
            <a:r>
              <a:rPr lang="en-US" dirty="0" smtClean="0"/>
              <a:t>+… = E</a:t>
            </a:r>
          </a:p>
          <a:p>
            <a:pPr lvl="2"/>
            <a:r>
              <a:rPr lang="en-US" dirty="0" err="1" smtClean="0"/>
              <a:t>T</a:t>
            </a:r>
            <a:r>
              <a:rPr lang="en-US" baseline="-25000" dirty="0" err="1" smtClean="0"/>
              <a:t>e</a:t>
            </a:r>
            <a:r>
              <a:rPr lang="en-US" baseline="-25000" dirty="0" smtClean="0"/>
              <a:t> </a:t>
            </a:r>
            <a:r>
              <a:rPr lang="en-US" dirty="0" smtClean="0"/>
              <a:t>= T</a:t>
            </a:r>
          </a:p>
          <a:p>
            <a:pPr lvl="2"/>
            <a:r>
              <a:rPr lang="en-US" dirty="0" smtClean="0"/>
              <a:t>Constraint</a:t>
            </a:r>
          </a:p>
          <a:p>
            <a:pPr lvl="3"/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background</a:t>
            </a:r>
            <a:r>
              <a:rPr lang="en-US" dirty="0" smtClean="0"/>
              <a:t> word/entity distribution for all the aspects within an event is the </a:t>
            </a:r>
            <a:r>
              <a:rPr lang="en-US" dirty="0" smtClean="0">
                <a:solidFill>
                  <a:srgbClr val="FF0000"/>
                </a:solidFill>
              </a:rPr>
              <a:t>event’s</a:t>
            </a:r>
            <a:r>
              <a:rPr lang="en-US" dirty="0" smtClean="0"/>
              <a:t> word/entity distribution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41946" y="3090938"/>
            <a:ext cx="3873893" cy="1729205"/>
            <a:chOff x="4276129" y="2244609"/>
            <a:chExt cx="4120063" cy="3045791"/>
          </a:xfrm>
        </p:grpSpPr>
        <p:sp>
          <p:nvSpPr>
            <p:cNvPr id="5" name="TextBox 4"/>
            <p:cNvSpPr txBox="1"/>
            <p:nvPr/>
          </p:nvSpPr>
          <p:spPr>
            <a:xfrm>
              <a:off x="5899272" y="3274625"/>
              <a:ext cx="917192" cy="4336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Event 2: </a:t>
              </a:r>
              <a:r>
                <a:rPr lang="en-US" sz="1000" dirty="0" smtClean="0">
                  <a:latin typeface="Bodoni MT" panose="02070603080606020203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000" baseline="-25000" dirty="0" smtClean="0">
                  <a:latin typeface="Bodoni MT" panose="02070603080606020203" pitchFamily="18" charset="0"/>
                  <a:cs typeface="Times New Roman" panose="02020603050405020304" pitchFamily="18" charset="0"/>
                </a:rPr>
                <a:t>2</a:t>
              </a:r>
              <a:endParaRPr lang="en-US" sz="1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04662" y="4419305"/>
              <a:ext cx="809664" cy="4336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Aspect 1</a:t>
              </a:r>
              <a:endParaRPr lang="en-US" sz="1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07530" y="4290691"/>
              <a:ext cx="728398" cy="4336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Aspect 3</a:t>
              </a:r>
              <a:endParaRPr 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96126" y="4856711"/>
              <a:ext cx="720339" cy="4336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Aspect 2</a:t>
              </a:r>
              <a:endParaRPr 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99272" y="2244609"/>
              <a:ext cx="1436786" cy="4336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root:  </a:t>
              </a:r>
              <a:r>
                <a:rPr lang="en-US" sz="1000" dirty="0">
                  <a:latin typeface="Bodoni MT" panose="02070603080606020203" pitchFamily="18" charset="0"/>
                  <a:cs typeface="Times New Roman" panose="02020603050405020304" pitchFamily="18" charset="0"/>
                </a:rPr>
                <a:t>I</a:t>
              </a:r>
              <a:endParaRPr 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54886" y="3239402"/>
              <a:ext cx="841306" cy="4336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Event 3: </a:t>
              </a:r>
              <a:r>
                <a:rPr lang="en-US" sz="1000" dirty="0" smtClean="0">
                  <a:latin typeface="Bodoni MT" panose="02070603080606020203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000" baseline="-25000" dirty="0" smtClean="0">
                  <a:latin typeface="Bodoni MT" panose="02070603080606020203" pitchFamily="18" charset="0"/>
                  <a:cs typeface="Times New Roman" panose="02020603050405020304" pitchFamily="18" charset="0"/>
                </a:rPr>
                <a:t>2</a:t>
              </a:r>
              <a:endParaRPr 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76129" y="3330477"/>
              <a:ext cx="928533" cy="43368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Event 1: </a:t>
              </a:r>
              <a:r>
                <a:rPr lang="en-US" sz="1000" dirty="0" smtClean="0">
                  <a:latin typeface="Bodoni MT" panose="02070603080606020203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000" baseline="-25000" dirty="0" smtClean="0">
                  <a:latin typeface="Bodoni MT" panose="02070603080606020203" pitchFamily="18" charset="0"/>
                  <a:cs typeface="Times New Roman" panose="02020603050405020304" pitchFamily="18" charset="0"/>
                </a:rPr>
                <a:t>2</a:t>
              </a:r>
              <a:endParaRPr lang="en-US" sz="1000" dirty="0"/>
            </a:p>
          </p:txBody>
        </p:sp>
        <p:cxnSp>
          <p:nvCxnSpPr>
            <p:cNvPr id="12" name="Straight Arrow Connector 11"/>
            <p:cNvCxnSpPr>
              <a:stCxn id="9" idx="2"/>
              <a:endCxn id="5" idx="0"/>
            </p:cNvCxnSpPr>
            <p:nvPr/>
          </p:nvCxnSpPr>
          <p:spPr>
            <a:xfrm flipH="1">
              <a:off x="6357869" y="2678298"/>
              <a:ext cx="259797" cy="596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Arrow Connector 12"/>
            <p:cNvCxnSpPr>
              <a:stCxn id="9" idx="2"/>
              <a:endCxn id="11" idx="0"/>
            </p:cNvCxnSpPr>
            <p:nvPr/>
          </p:nvCxnSpPr>
          <p:spPr>
            <a:xfrm flipH="1">
              <a:off x="4740395" y="2678298"/>
              <a:ext cx="1877270" cy="6521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Arrow Connector 13"/>
            <p:cNvCxnSpPr>
              <a:stCxn id="9" idx="2"/>
              <a:endCxn id="10" idx="0"/>
            </p:cNvCxnSpPr>
            <p:nvPr/>
          </p:nvCxnSpPr>
          <p:spPr>
            <a:xfrm>
              <a:off x="6617666" y="2678298"/>
              <a:ext cx="1357874" cy="5611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Arrow Connector 14"/>
            <p:cNvCxnSpPr>
              <a:stCxn id="5" idx="2"/>
              <a:endCxn id="8" idx="0"/>
            </p:cNvCxnSpPr>
            <p:nvPr/>
          </p:nvCxnSpPr>
          <p:spPr>
            <a:xfrm>
              <a:off x="6357869" y="3708314"/>
              <a:ext cx="98427" cy="11483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/>
            <p:cNvCxnSpPr>
              <a:stCxn id="5" idx="2"/>
              <a:endCxn id="6" idx="0"/>
            </p:cNvCxnSpPr>
            <p:nvPr/>
          </p:nvCxnSpPr>
          <p:spPr>
            <a:xfrm flipH="1">
              <a:off x="5609494" y="3708314"/>
              <a:ext cx="748375" cy="710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Arrow Connector 16"/>
            <p:cNvCxnSpPr>
              <a:stCxn id="5" idx="2"/>
              <a:endCxn id="7" idx="0"/>
            </p:cNvCxnSpPr>
            <p:nvPr/>
          </p:nvCxnSpPr>
          <p:spPr>
            <a:xfrm>
              <a:off x="6357869" y="3708314"/>
              <a:ext cx="913860" cy="5823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pic>
        <p:nvPicPr>
          <p:cNvPr id="1025" name="Picture 1" descr="C:\Users\jwang112\AppData\Roaming\Tencent\Users\396504806\QQ\WinTemp\RichOle\1E6}8AIT{2372_Z}W@%8G4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715000"/>
            <a:ext cx="3934333" cy="60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A49D-EE22-4214-9924-C0C9B8EDA151}" type="datetime1">
              <a:rPr lang="en-US" smtClean="0"/>
              <a:t>11/30/15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0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the Reflection of Each Aspect in 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High volumes of twitter stream</a:t>
            </a:r>
          </a:p>
          <a:p>
            <a:pPr lvl="1"/>
            <a:r>
              <a:rPr lang="en-US" dirty="0" smtClean="0"/>
              <a:t>Vocabulary gap between news and tweets</a:t>
            </a:r>
          </a:p>
          <a:p>
            <a:pPr lvl="1"/>
            <a:r>
              <a:rPr lang="en-US" dirty="0" smtClean="0"/>
              <a:t>Noisy tweets irrelevant to news</a:t>
            </a:r>
          </a:p>
          <a:p>
            <a:r>
              <a:rPr lang="en-US" dirty="0" smtClean="0"/>
              <a:t>Our solution</a:t>
            </a:r>
          </a:p>
          <a:p>
            <a:pPr lvl="1"/>
            <a:r>
              <a:rPr lang="en-US" dirty="0" smtClean="0"/>
              <a:t>Retrieval + bootstrapping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94E8-A83F-4246-B157-3461ABD74725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0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shot 2015-08-14 23.5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17" y="4191000"/>
            <a:ext cx="6816183" cy="114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Retrieve a candidate pool of tweets with the event descriptor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</a:t>
            </a:r>
            <a:endParaRPr lang="en-US" dirty="0" smtClean="0"/>
          </a:p>
          <a:p>
            <a:pPr lvl="1"/>
            <a:r>
              <a:rPr lang="en-US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Likelihood</a:t>
            </a:r>
            <a:r>
              <a:rPr lang="zh-CN" altLang="en-US" dirty="0" smtClean="0"/>
              <a:t> </a:t>
            </a:r>
            <a:r>
              <a:rPr lang="en-US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dirty="0" smtClean="0"/>
              <a:t>Rank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documents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(tweets)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being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676400" y="4572000"/>
            <a:ext cx="1752600" cy="8382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1905000" y="5867400"/>
            <a:ext cx="1082040" cy="435415"/>
          </a:xfrm>
          <a:prstGeom prst="wedgeEllipseCallout">
            <a:avLst>
              <a:gd name="adj1" fmla="val 11110"/>
              <a:gd name="adj2" fmla="val -1463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3946322" y="5791200"/>
            <a:ext cx="1447800" cy="474997"/>
          </a:xfrm>
          <a:prstGeom prst="wedgeEllipseCallout">
            <a:avLst>
              <a:gd name="adj1" fmla="val -1885"/>
              <a:gd name="adj2" fmla="val -136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57601" y="4495800"/>
            <a:ext cx="2514600" cy="91439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Callout 12"/>
          <p:cNvSpPr/>
          <p:nvPr/>
        </p:nvSpPr>
        <p:spPr>
          <a:xfrm>
            <a:off x="6858000" y="5791200"/>
            <a:ext cx="990600" cy="474997"/>
          </a:xfrm>
          <a:prstGeom prst="wedgeEllipseCallout">
            <a:avLst>
              <a:gd name="adj1" fmla="val -6787"/>
              <a:gd name="adj2" fmla="val -1308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77000" y="4504701"/>
            <a:ext cx="1447800" cy="91724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894D-23AC-47A5-815C-0B99AAFED10F}" type="datetime1">
              <a:rPr lang="en-US" smtClean="0"/>
              <a:t>11/30/15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90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Bootstrapped </a:t>
            </a:r>
            <a:r>
              <a:rPr lang="en-US" dirty="0" err="1" smtClean="0"/>
              <a:t>Dataless</a:t>
            </a:r>
            <a:r>
              <a:rPr lang="en-US" dirty="0" smtClean="0"/>
              <a:t> Multi-Class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Select and rank the candidate tweets for each aspect in the event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Initialize</a:t>
            </a:r>
            <a:r>
              <a:rPr lang="en-US" dirty="0" smtClean="0"/>
              <a:t> </a:t>
            </a:r>
            <a:r>
              <a:rPr lang="en-US" dirty="0"/>
              <a:t>M most confident </a:t>
            </a:r>
            <a:r>
              <a:rPr lang="en-US" dirty="0">
                <a:solidFill>
                  <a:srgbClr val="FF0000"/>
                </a:solidFill>
              </a:rPr>
              <a:t>seed tweets for </a:t>
            </a:r>
            <a:r>
              <a:rPr lang="en-US" dirty="0" smtClean="0">
                <a:solidFill>
                  <a:srgbClr val="FF0000"/>
                </a:solidFill>
              </a:rPr>
              <a:t>each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aspect </a:t>
            </a:r>
            <a:r>
              <a:rPr lang="en-US" dirty="0"/>
              <a:t>using the aspect descriptors. The confidence is </a:t>
            </a:r>
            <a:r>
              <a:rPr lang="en-US" dirty="0" smtClean="0"/>
              <a:t>measured</a:t>
            </a:r>
            <a:r>
              <a:rPr lang="zh-CN" altLang="en-US" dirty="0" smtClean="0"/>
              <a:t> </a:t>
            </a:r>
            <a:r>
              <a:rPr lang="en-US" dirty="0" smtClean="0"/>
              <a:t>by </a:t>
            </a:r>
            <a:r>
              <a:rPr lang="en-US" dirty="0"/>
              <a:t>the score from the language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 smtClean="0"/>
              <a:t>For </a:t>
            </a:r>
            <a:r>
              <a:rPr lang="en-US" dirty="0"/>
              <a:t>each iteration, train a </a:t>
            </a:r>
            <a:r>
              <a:rPr lang="en-US" dirty="0">
                <a:solidFill>
                  <a:srgbClr val="FF0000"/>
                </a:solidFill>
              </a:rPr>
              <a:t>classifier</a:t>
            </a:r>
            <a:r>
              <a:rPr lang="en-US" dirty="0"/>
              <a:t> based on </a:t>
            </a:r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current </a:t>
            </a:r>
            <a:r>
              <a:rPr lang="en-US" dirty="0"/>
              <a:t>set of labeled data and label N more tweets for </a:t>
            </a:r>
            <a:r>
              <a:rPr lang="en-US" dirty="0" smtClean="0"/>
              <a:t>each</a:t>
            </a:r>
            <a:r>
              <a:rPr lang="zh-CN" altLang="en-US" dirty="0" smtClean="0"/>
              <a:t> </a:t>
            </a:r>
            <a:r>
              <a:rPr lang="en-US" dirty="0" smtClean="0"/>
              <a:t>aspect</a:t>
            </a:r>
            <a:endParaRPr lang="en-US" dirty="0"/>
          </a:p>
          <a:p>
            <a:pPr lvl="1"/>
            <a:r>
              <a:rPr lang="en-US" dirty="0" smtClean="0"/>
              <a:t>Repeat </a:t>
            </a:r>
            <a:r>
              <a:rPr lang="en-US" dirty="0"/>
              <a:t>Step 2 until a desired number of tweets </a:t>
            </a:r>
            <a:r>
              <a:rPr lang="en-US" dirty="0" smtClean="0"/>
              <a:t>for</a:t>
            </a:r>
            <a:r>
              <a:rPr lang="zh-CN" altLang="en-US" dirty="0" smtClean="0"/>
              <a:t> </a:t>
            </a:r>
            <a:r>
              <a:rPr lang="en-US" dirty="0" smtClean="0"/>
              <a:t>each </a:t>
            </a:r>
            <a:r>
              <a:rPr lang="en-US" dirty="0"/>
              <a:t>aspect are retrieved or the confidence score is lower </a:t>
            </a:r>
            <a:r>
              <a:rPr lang="en-US" dirty="0" smtClean="0"/>
              <a:t>than</a:t>
            </a:r>
            <a:r>
              <a:rPr lang="zh-CN" altLang="en-US" dirty="0" smtClean="0"/>
              <a:t> </a:t>
            </a:r>
            <a:r>
              <a:rPr lang="en-US" dirty="0" smtClean="0"/>
              <a:t>a </a:t>
            </a:r>
            <a:r>
              <a:rPr lang="en-US" dirty="0"/>
              <a:t>threshold.</a:t>
            </a:r>
            <a:endParaRPr lang="en-US" dirty="0" smtClean="0"/>
          </a:p>
          <a:p>
            <a:r>
              <a:rPr lang="en-US" dirty="0" smtClean="0"/>
              <a:t>Bootstrapping </a:t>
            </a:r>
          </a:p>
          <a:p>
            <a:pPr lvl="1"/>
            <a:r>
              <a:rPr lang="en-US" dirty="0" smtClean="0"/>
              <a:t>Weigh the semantic representation extracted from news in a way that best fits the specific tweet collection</a:t>
            </a:r>
          </a:p>
          <a:p>
            <a:pPr lvl="1"/>
            <a:r>
              <a:rPr lang="en-US" dirty="0" smtClean="0"/>
              <a:t>Naturally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vocabulary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gap</a:t>
            </a:r>
            <a:endParaRPr lang="en-US" dirty="0" smtClean="0"/>
          </a:p>
          <a:p>
            <a:r>
              <a:rPr lang="en-US" dirty="0" smtClean="0"/>
              <a:t>The classifier can be any multi-class classifier taking arbitrary features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E7D-BBB3-4DC0-A114-1510665B5C86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6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b="1" dirty="0" err="1" smtClean="0"/>
              <a:t>TopStory</a:t>
            </a:r>
            <a:r>
              <a:rPr lang="en-US" b="1" dirty="0" smtClean="0"/>
              <a:t>. </a:t>
            </a:r>
            <a:r>
              <a:rPr lang="en-US" dirty="0" smtClean="0"/>
              <a:t>Top stories from Google news </a:t>
            </a:r>
            <a:r>
              <a:rPr lang="en-US" i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(3,747) </a:t>
            </a:r>
            <a:r>
              <a:rPr lang="en-US" dirty="0" smtClean="0"/>
              <a:t>+ crawled tweets using the noun phrases in the titles of the news articles </a:t>
            </a:r>
            <a:r>
              <a:rPr lang="en-US" i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(36,149,019)</a:t>
            </a:r>
          </a:p>
          <a:p>
            <a:pPr lvl="1"/>
            <a:r>
              <a:rPr lang="en-US" b="1" dirty="0" smtClean="0"/>
              <a:t>Link.</a:t>
            </a:r>
            <a:r>
              <a:rPr lang="en-US" dirty="0" smtClean="0"/>
              <a:t> A collection of tweets </a:t>
            </a:r>
            <a:r>
              <a:rPr lang="en-US" i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(34,888) </a:t>
            </a:r>
            <a:r>
              <a:rPr lang="en-US" dirty="0" smtClean="0"/>
              <a:t>containing URLs + the URL referred NYTIMES/CNN news articles </a:t>
            </a:r>
            <a:r>
              <a:rPr lang="en-US" i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(12,704) </a:t>
            </a:r>
            <a:r>
              <a:rPr lang="en-US" dirty="0" smtClean="0"/>
              <a:t>prepared by (</a:t>
            </a:r>
            <a:r>
              <a:rPr lang="en-US" dirty="0" err="1" smtClean="0"/>
              <a:t>Guo</a:t>
            </a:r>
            <a:r>
              <a:rPr lang="en-US" dirty="0" smtClean="0"/>
              <a:t> et al.,2013) </a:t>
            </a:r>
          </a:p>
          <a:p>
            <a:pPr lvl="1"/>
            <a:r>
              <a:rPr lang="en-US" dirty="0" smtClean="0"/>
              <a:t>Entities extracted by </a:t>
            </a:r>
            <a:r>
              <a:rPr lang="en-US" dirty="0" err="1" smtClean="0"/>
              <a:t>DBpedia</a:t>
            </a:r>
            <a:r>
              <a:rPr lang="en-US" dirty="0" smtClean="0"/>
              <a:t> Spotlight</a:t>
            </a:r>
          </a:p>
          <a:p>
            <a:pPr lvl="1"/>
            <a:endParaRPr lang="en-US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03C2-C53B-46C7-9F5E-9445E0ABB86D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9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Effectiveness of the Event/Aspect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of methods</a:t>
            </a:r>
          </a:p>
          <a:p>
            <a:pPr lvl="1"/>
            <a:r>
              <a:rPr lang="en-US" sz="1800" dirty="0" smtClean="0"/>
              <a:t>Our model with words</a:t>
            </a:r>
          </a:p>
          <a:p>
            <a:pPr lvl="1"/>
            <a:r>
              <a:rPr lang="en-US" sz="1800" dirty="0" smtClean="0"/>
              <a:t>Our model with words/entities</a:t>
            </a:r>
          </a:p>
          <a:p>
            <a:pPr lvl="1"/>
            <a:r>
              <a:rPr lang="en-US" sz="1800" dirty="0" smtClean="0"/>
              <a:t>Our full model with words/entities/time</a:t>
            </a:r>
          </a:p>
          <a:p>
            <a:pPr lvl="1"/>
            <a:r>
              <a:rPr lang="en-US" sz="1800" dirty="0" smtClean="0"/>
              <a:t>CATHYHIN</a:t>
            </a:r>
          </a:p>
          <a:p>
            <a:pPr lvl="2"/>
            <a:r>
              <a:rPr lang="en-US" sz="1800" dirty="0" smtClean="0"/>
              <a:t>A state-of-art topic hierarchy construction algorithm</a:t>
            </a:r>
            <a:endParaRPr lang="en-US" sz="1800" dirty="0"/>
          </a:p>
        </p:txBody>
      </p:sp>
      <p:pic>
        <p:nvPicPr>
          <p:cNvPr id="4" name="Picture 3" descr="Screenshot 2015-08-14 23.25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79707"/>
            <a:ext cx="7391400" cy="374009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0B1D-8EF1-4F17-B61B-0AA53785A529}" type="datetime1">
              <a:rPr lang="en-US" smtClean="0"/>
              <a:t>11/30/15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5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Effectiveness of the Tweet Linking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Precision and recall on tweet retrieval</a:t>
            </a:r>
          </a:p>
          <a:p>
            <a:pPr lvl="1"/>
            <a:r>
              <a:rPr lang="en-US" dirty="0" smtClean="0"/>
              <a:t>Compare with the WTMF-G (</a:t>
            </a:r>
            <a:r>
              <a:rPr lang="en-US" dirty="0" err="1" smtClean="0"/>
              <a:t>Guo</a:t>
            </a:r>
            <a:r>
              <a:rPr lang="en-US" dirty="0" smtClean="0"/>
              <a:t> et al.,2013) 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7" name="Picture 1" descr="C:\Users\jwang112\AppData\Roaming\Tencent\Users\396504806\QQ\WinTemp\RichOle\QIJZXGFOX2BD{8ILUSM[$J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" y="2686050"/>
            <a:ext cx="90487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0112-F5E4-40A7-A3D3-76A5860308D2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of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To answer the questions we raised in the beginning: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What </a:t>
            </a:r>
            <a:r>
              <a:rPr lang="en-US" dirty="0"/>
              <a:t>are the major</a:t>
            </a:r>
            <a:r>
              <a:rPr lang="zh-CN" altLang="en-US" dirty="0"/>
              <a:t> </a:t>
            </a:r>
            <a:r>
              <a:rPr lang="en-US" dirty="0"/>
              <a:t>events</a:t>
            </a:r>
            <a:r>
              <a:rPr lang="en-US" altLang="zh-CN" dirty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Who are the key players in each event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How people</a:t>
            </a:r>
            <a:r>
              <a:rPr lang="zh-CN" altLang="en-US" dirty="0"/>
              <a:t> </a:t>
            </a:r>
            <a:r>
              <a:rPr lang="en-US" dirty="0"/>
              <a:t>talk about each event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When is the event and how long</a:t>
            </a:r>
            <a:r>
              <a:rPr lang="zh-CN" altLang="en-US" dirty="0"/>
              <a:t> </a:t>
            </a:r>
            <a:r>
              <a:rPr lang="en-US" dirty="0"/>
              <a:t>does the event last</a:t>
            </a:r>
            <a:r>
              <a:rPr lang="en-US" dirty="0" smtClean="0"/>
              <a:t>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What are the multiple aspects (sub-events) if the event is </a:t>
            </a:r>
            <a:r>
              <a:rPr lang="en-US" dirty="0" smtClean="0"/>
              <a:t>big </a:t>
            </a:r>
            <a:r>
              <a:rPr lang="en-US" dirty="0"/>
              <a:t>and influential, and what are the answers to the </a:t>
            </a:r>
            <a:r>
              <a:rPr lang="en-US" dirty="0" smtClean="0"/>
              <a:t>above</a:t>
            </a:r>
            <a:r>
              <a:rPr lang="zh-CN" altLang="en-US" dirty="0" smtClean="0"/>
              <a:t> </a:t>
            </a:r>
            <a:r>
              <a:rPr lang="en-US" dirty="0" smtClean="0"/>
              <a:t>questions </a:t>
            </a:r>
            <a:r>
              <a:rPr lang="en-US" dirty="0"/>
              <a:t>for each aspect</a:t>
            </a:r>
            <a:r>
              <a:rPr lang="en-US" dirty="0" smtClean="0"/>
              <a:t>?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</a:t>
            </a:r>
            <a:r>
              <a:rPr lang="en-US" dirty="0" smtClean="0"/>
              <a:t>e output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An Entity Graph </a:t>
            </a:r>
            <a:r>
              <a:rPr lang="zh-CN" altLang="en-US" dirty="0" smtClean="0"/>
              <a:t> </a:t>
            </a:r>
            <a:r>
              <a:rPr lang="en-US" altLang="zh-CN" dirty="0" smtClean="0"/>
              <a:t>(entity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distribution)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A Time Span</a:t>
            </a:r>
            <a:r>
              <a:rPr lang="zh-CN" altLang="en-US" dirty="0" smtClean="0"/>
              <a:t> </a:t>
            </a:r>
            <a:r>
              <a:rPr lang="en-US" altLang="zh-CN" dirty="0" smtClean="0"/>
              <a:t>(time</a:t>
            </a:r>
            <a:r>
              <a:rPr lang="zh-CN" altLang="en-US" dirty="0" smtClean="0"/>
              <a:t> </a:t>
            </a:r>
            <a:r>
              <a:rPr lang="en-US" altLang="zh-CN" dirty="0"/>
              <a:t>distribution)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News summary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titles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d|z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)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Tweet highlights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bootstrapping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)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4FE5-4902-496A-B715-4A12B5D913F6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4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6817" r="-26817"/>
          <a:stretch/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CB7B7-7525-4627-A633-3CF0B45AE874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3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Important Dimensions Are Hidden or not Directly Observed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676400"/>
            <a:ext cx="19050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Topics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4949825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239963"/>
            <a:ext cx="4943475" cy="40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78EC-8245-484D-BF2A-5B901D322023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0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pans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930" r="4930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C20BC-A90F-4C0A-B8E9-3ECDD073BE72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52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/>
              <a:t>Zoom in to the Entity Graph of the Red Aspect about “North </a:t>
            </a:r>
            <a:r>
              <a:rPr lang="en-US" sz="2400" dirty="0" smtClean="0"/>
              <a:t>Korea</a:t>
            </a:r>
            <a:r>
              <a:rPr lang="zh-CN" altLang="en-US" sz="2400" dirty="0"/>
              <a:t> </a:t>
            </a:r>
            <a:r>
              <a:rPr lang="en-US" sz="2400" dirty="0" smtClean="0"/>
              <a:t>Internet </a:t>
            </a:r>
            <a:r>
              <a:rPr lang="en-US" sz="2400" dirty="0"/>
              <a:t>Outage”. The size of a node denotes the influence of the entity in </a:t>
            </a:r>
            <a:r>
              <a:rPr lang="en-US" sz="2400" dirty="0" smtClean="0"/>
              <a:t>the</a:t>
            </a:r>
            <a:r>
              <a:rPr lang="zh-CN" altLang="en-US" sz="2400" dirty="0"/>
              <a:t> </a:t>
            </a:r>
            <a:r>
              <a:rPr lang="en-US" sz="2400" dirty="0" smtClean="0"/>
              <a:t>aspect</a:t>
            </a:r>
            <a:r>
              <a:rPr lang="en-US" sz="2400" dirty="0"/>
              <a:t>. The width of an edge denotes the strength of the correlation </a:t>
            </a:r>
            <a:r>
              <a:rPr lang="en-US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two </a:t>
            </a:r>
            <a:r>
              <a:rPr lang="en-US" sz="2400" dirty="0"/>
              <a:t>entities.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9726" r="-29726"/>
          <a:stretch>
            <a:fillRect/>
          </a:stretch>
        </p:blipFill>
        <p:spPr>
          <a:xfrm>
            <a:off x="457199" y="1600200"/>
            <a:ext cx="8036199" cy="44196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B3771-C076-4526-B05D-BB5891D43DAD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1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200" dirty="0" smtClean="0"/>
              <a:t>News </a:t>
            </a:r>
            <a:r>
              <a:rPr lang="en-US" sz="3200" dirty="0"/>
              <a:t>Summary, Keywords and </a:t>
            </a:r>
            <a:r>
              <a:rPr lang="en-US" sz="3200" dirty="0" smtClean="0"/>
              <a:t>Tweet </a:t>
            </a:r>
            <a:r>
              <a:rPr lang="en-US" sz="3200" dirty="0"/>
              <a:t>Highlight of the </a:t>
            </a:r>
            <a:r>
              <a:rPr lang="en-US" sz="3200" dirty="0" smtClean="0"/>
              <a:t>Aspect </a:t>
            </a:r>
            <a:r>
              <a:rPr lang="en-US" sz="3200" dirty="0"/>
              <a:t>“North Korea Internet Outage” in the Sony Hack Event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4993" b="-44993"/>
          <a:stretch>
            <a:fillRect/>
          </a:stretch>
        </p:blipFill>
        <p:spPr>
          <a:xfrm>
            <a:off x="457200" y="762000"/>
            <a:ext cx="8229600" cy="452596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1575-5E12-4B33-AD0F-C9FFB2DCF689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9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 unified framework to mine multi-aspect reflections of news events in Twitter</a:t>
            </a:r>
          </a:p>
          <a:p>
            <a:pPr lvl="1"/>
            <a:r>
              <a:rPr lang="en-US" dirty="0" smtClean="0"/>
              <a:t>An effective </a:t>
            </a:r>
            <a:r>
              <a:rPr lang="en-US" dirty="0" smtClean="0">
                <a:solidFill>
                  <a:srgbClr val="FF0000"/>
                </a:solidFill>
              </a:rPr>
              <a:t>time and entity-aware event/aspect discovery model </a:t>
            </a:r>
            <a:r>
              <a:rPr lang="en-US" dirty="0" smtClean="0"/>
              <a:t>to learn accurate descriptors of news events and their multiple aspects</a:t>
            </a:r>
          </a:p>
          <a:p>
            <a:pPr lvl="1"/>
            <a:r>
              <a:rPr lang="en-US" dirty="0" smtClean="0"/>
              <a:t>The aspects of an event are linked to their reflections in Twitter by </a:t>
            </a:r>
            <a:r>
              <a:rPr lang="en-US" dirty="0" smtClean="0">
                <a:solidFill>
                  <a:srgbClr val="FF0000"/>
                </a:solidFill>
              </a:rPr>
              <a:t>multidimensional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information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retrieval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en-US" dirty="0" smtClean="0">
                <a:solidFill>
                  <a:srgbClr val="FF0000"/>
                </a:solidFill>
              </a:rPr>
              <a:t> bootstrapped </a:t>
            </a:r>
            <a:r>
              <a:rPr lang="en-US" dirty="0" err="1" smtClean="0">
                <a:solidFill>
                  <a:srgbClr val="FF0000"/>
                </a:solidFill>
              </a:rPr>
              <a:t>dataless</a:t>
            </a:r>
            <a:r>
              <a:rPr lang="en-US" dirty="0" smtClean="0">
                <a:solidFill>
                  <a:srgbClr val="FF0000"/>
                </a:solidFill>
              </a:rPr>
              <a:t> classification</a:t>
            </a:r>
          </a:p>
          <a:p>
            <a:pPr lvl="2"/>
            <a:r>
              <a:rPr lang="en-US" dirty="0" smtClean="0"/>
              <a:t>Completely unsupervised</a:t>
            </a:r>
          </a:p>
          <a:p>
            <a:pPr lvl="2"/>
            <a:r>
              <a:rPr lang="en-US" dirty="0" smtClean="0"/>
              <a:t>Select informative tweets under overwhelming </a:t>
            </a:r>
            <a:r>
              <a:rPr lang="en-US" dirty="0" smtClean="0">
                <a:solidFill>
                  <a:srgbClr val="FF0000"/>
                </a:solidFill>
              </a:rPr>
              <a:t>noise</a:t>
            </a:r>
          </a:p>
          <a:p>
            <a:pPr lvl="2"/>
            <a:r>
              <a:rPr lang="en-US" dirty="0" smtClean="0"/>
              <a:t>Bridge the </a:t>
            </a:r>
            <a:r>
              <a:rPr lang="en-US" dirty="0" smtClean="0">
                <a:solidFill>
                  <a:srgbClr val="FF0000"/>
                </a:solidFill>
              </a:rPr>
              <a:t>vocabulary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gap</a:t>
            </a:r>
            <a:r>
              <a:rPr lang="en-US" dirty="0" smtClean="0"/>
              <a:t> between news and tweets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To facilitate user digestion, our framework naturally outputs an </a:t>
            </a:r>
            <a:r>
              <a:rPr lang="en-US" dirty="0" smtClean="0">
                <a:solidFill>
                  <a:srgbClr val="FF0000"/>
                </a:solidFill>
              </a:rPr>
              <a:t>multidimensional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summary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of each event with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ntity graphs</a:t>
            </a:r>
          </a:p>
          <a:p>
            <a:pPr lvl="1"/>
            <a:r>
              <a:rPr lang="en-US" dirty="0" smtClean="0"/>
              <a:t>Time spans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ews summaries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weet highlights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E782-E9FC-43A0-96EF-41C9778D3236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6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Demo: E-KNOT</a:t>
            </a:r>
            <a:r>
              <a:rPr lang="en-US" sz="3600" dirty="0"/>
              <a:t> </a:t>
            </a:r>
            <a:r>
              <a:rPr lang="en-US" sz="3600" dirty="0" smtClean="0"/>
              <a:t>- </a:t>
            </a:r>
            <a:r>
              <a:rPr lang="en-US" sz="3600" dirty="0"/>
              <a:t>Event Knowledge from News and Opinions in </a:t>
            </a:r>
            <a:r>
              <a:rPr lang="en-US" sz="3600" dirty="0" smtClean="0"/>
              <a:t>Twitter </a:t>
            </a:r>
            <a:r>
              <a:rPr lang="en-US" sz="3600" dirty="0" smtClean="0">
                <a:solidFill>
                  <a:srgbClr val="7030A0"/>
                </a:solidFill>
              </a:rPr>
              <a:t>AAAI ’16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refined summarization module</a:t>
            </a:r>
          </a:p>
          <a:p>
            <a:pPr lvl="1"/>
            <a:r>
              <a:rPr lang="en-US" dirty="0" smtClean="0"/>
              <a:t>Co-rank news articles and tweets for a better joint summarization</a:t>
            </a:r>
          </a:p>
          <a:p>
            <a:pPr lvl="1"/>
            <a:r>
              <a:rPr lang="en-US" dirty="0" smtClean="0"/>
              <a:t>Besides the multi-dimensional relevance, we consider</a:t>
            </a:r>
          </a:p>
          <a:p>
            <a:pPr lvl="2"/>
            <a:r>
              <a:rPr lang="en-US" dirty="0" smtClean="0"/>
              <a:t>Sentiment polarity</a:t>
            </a:r>
          </a:p>
          <a:p>
            <a:pPr lvl="2"/>
            <a:r>
              <a:rPr lang="en-US" dirty="0" smtClean="0"/>
              <a:t>Redundancy</a:t>
            </a:r>
          </a:p>
          <a:p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324D5-27C8-4F5C-AB95-4D8845477661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3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[Multi-Dimensional] </a:t>
            </a:r>
          </a:p>
          <a:p>
            <a:pPr lvl="1"/>
            <a:r>
              <a:rPr lang="en-US" dirty="0"/>
              <a:t>A Principled Methodology to Model both Explicit and Implicit Knowledge: a discriminative learning protocol</a:t>
            </a:r>
          </a:p>
          <a:p>
            <a:pPr lvl="2"/>
            <a:r>
              <a:rPr lang="en-US" dirty="0"/>
              <a:t>We present  this learning protocol  with a concrete application of check-in preference modeling in Foursquare </a:t>
            </a:r>
            <a:r>
              <a:rPr lang="en-US" dirty="0">
                <a:solidFill>
                  <a:srgbClr val="7030A0"/>
                </a:solidFill>
              </a:rPr>
              <a:t>(WSDM ’16)</a:t>
            </a:r>
            <a:endParaRPr lang="en-US" dirty="0" smtClean="0">
              <a:solidFill>
                <a:srgbClr val="7030A0"/>
              </a:solidFill>
            </a:endParaRPr>
          </a:p>
          <a:p>
            <a:endParaRPr lang="en-US" dirty="0" smtClean="0"/>
          </a:p>
          <a:p>
            <a:r>
              <a:rPr lang="en-US" dirty="0"/>
              <a:t>[Multi-Dimensional </a:t>
            </a:r>
            <a:r>
              <a:rPr lang="en-US" dirty="0" smtClean="0"/>
              <a:t>and Multi-Source] </a:t>
            </a:r>
          </a:p>
          <a:p>
            <a:pPr lvl="1"/>
            <a:r>
              <a:rPr lang="en-US" dirty="0" smtClean="0"/>
              <a:t>Leverage </a:t>
            </a:r>
            <a:r>
              <a:rPr lang="en-US" dirty="0"/>
              <a:t>External Sources for </a:t>
            </a:r>
            <a:r>
              <a:rPr lang="en-US" dirty="0" smtClean="0"/>
              <a:t>Multi-Dimensional </a:t>
            </a:r>
            <a:r>
              <a:rPr lang="en-US" dirty="0"/>
              <a:t>Knowledge Discovery in Social </a:t>
            </a:r>
            <a:r>
              <a:rPr lang="en-US" dirty="0" smtClean="0"/>
              <a:t>Media </a:t>
            </a:r>
          </a:p>
          <a:p>
            <a:pPr lvl="2"/>
            <a:r>
              <a:rPr lang="en-US" dirty="0"/>
              <a:t>Mining Multi-Aspect Reflection of News Events in Twitter: Discovery, Linking and </a:t>
            </a:r>
            <a:r>
              <a:rPr lang="en-US" dirty="0" smtClean="0"/>
              <a:t>Presentation </a:t>
            </a:r>
            <a:r>
              <a:rPr lang="en-US" dirty="0" smtClean="0">
                <a:solidFill>
                  <a:srgbClr val="7030A0"/>
                </a:solidFill>
              </a:rPr>
              <a:t>(ICDM ’15)</a:t>
            </a:r>
          </a:p>
          <a:p>
            <a:pPr lvl="2"/>
            <a:r>
              <a:rPr lang="en-US" dirty="0"/>
              <a:t>EKNOT: Event Knowledge from News and Opinions in </a:t>
            </a:r>
            <a:r>
              <a:rPr lang="en-US" dirty="0" smtClean="0"/>
              <a:t>Twitter </a:t>
            </a:r>
            <a:r>
              <a:rPr lang="en-US" dirty="0" smtClean="0">
                <a:solidFill>
                  <a:srgbClr val="7030A0"/>
                </a:solidFill>
              </a:rPr>
              <a:t>(AAAI ’16)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Proposed Work</a:t>
            </a:r>
          </a:p>
          <a:p>
            <a:pPr lvl="2"/>
            <a:r>
              <a:rPr lang="en-US" dirty="0" smtClean="0"/>
              <a:t>Leverage </a:t>
            </a:r>
            <a:r>
              <a:rPr lang="en-US" dirty="0"/>
              <a:t>Social Media for Customized Event Profiling in Traditional News </a:t>
            </a:r>
            <a:r>
              <a:rPr lang="en-US" dirty="0" smtClean="0"/>
              <a:t>Media (In preparation for KDD’16)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78039-7F1D-4489-90F2-4357150F9FD4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55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2400" y="5287518"/>
            <a:ext cx="596348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5181600"/>
            <a:ext cx="7772400" cy="838200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65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286000"/>
            <a:ext cx="8305800" cy="1362075"/>
          </a:xfrm>
        </p:spPr>
        <p:txBody>
          <a:bodyPr>
            <a:noAutofit/>
          </a:bodyPr>
          <a:lstStyle/>
          <a:p>
            <a:pPr algn="ctr"/>
            <a:r>
              <a:rPr lang="en-US" sz="3000" cap="none" dirty="0" smtClean="0"/>
              <a:t>Proposed Work:</a:t>
            </a:r>
            <a:br>
              <a:rPr lang="en-US" sz="3000" cap="none" dirty="0" smtClean="0"/>
            </a:br>
            <a:r>
              <a:rPr lang="en-US" sz="3000" cap="none" dirty="0" smtClean="0"/>
              <a:t> Leverage Social Media for Customized Event Profiling in Traditional News Media</a:t>
            </a:r>
            <a:endParaRPr lang="en-US" sz="3000" cap="non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2C4D3-7D63-4283-8B66-6CED4CC5D39F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9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Media Bring New Perspectives to Traditional News Mining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media posts </a:t>
            </a:r>
            <a:r>
              <a:rPr lang="en-US" dirty="0"/>
              <a:t>reflect people's true </a:t>
            </a:r>
            <a:r>
              <a:rPr lang="en-US" dirty="0" smtClean="0"/>
              <a:t>feelings</a:t>
            </a:r>
          </a:p>
          <a:p>
            <a:r>
              <a:rPr lang="en-US" dirty="0" smtClean="0"/>
              <a:t>Integrating </a:t>
            </a:r>
            <a:r>
              <a:rPr lang="en-US" dirty="0"/>
              <a:t>social media </a:t>
            </a:r>
            <a:r>
              <a:rPr lang="en-US" dirty="0" smtClean="0"/>
              <a:t>inspires new applications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pinion-worthy </a:t>
            </a:r>
            <a:r>
              <a:rPr lang="en-US" dirty="0"/>
              <a:t>event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Twitter-customized </a:t>
            </a:r>
            <a:r>
              <a:rPr lang="en-US" dirty="0"/>
              <a:t>news </a:t>
            </a:r>
            <a:r>
              <a:rPr lang="en-US" dirty="0" smtClean="0"/>
              <a:t>summarization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E8B27-20CA-491C-B0C3-0020A5971E97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0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Given an event 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set of news </a:t>
            </a:r>
            <a:r>
              <a:rPr lang="en-US" dirty="0" smtClean="0"/>
              <a:t>articles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set of </a:t>
            </a:r>
            <a:r>
              <a:rPr lang="en-US" dirty="0" smtClean="0"/>
              <a:t>tweets</a:t>
            </a:r>
          </a:p>
          <a:p>
            <a:r>
              <a:rPr lang="en-US" dirty="0" smtClean="0"/>
              <a:t>Extract </a:t>
            </a:r>
            <a:r>
              <a:rPr lang="en-US" dirty="0"/>
              <a:t>multiple aspects of this event based on </a:t>
            </a:r>
            <a:r>
              <a:rPr lang="en-US" dirty="0">
                <a:solidFill>
                  <a:srgbClr val="FF0000"/>
                </a:solidFill>
              </a:rPr>
              <a:t>people's </a:t>
            </a:r>
            <a:r>
              <a:rPr lang="en-US" dirty="0" smtClean="0">
                <a:solidFill>
                  <a:srgbClr val="FF0000"/>
                </a:solidFill>
              </a:rPr>
              <a:t>interest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Output </a:t>
            </a:r>
            <a:r>
              <a:rPr lang="en-US" dirty="0"/>
              <a:t>for each aspect </a:t>
            </a:r>
            <a:endParaRPr lang="en-US" dirty="0" smtClean="0"/>
          </a:p>
          <a:p>
            <a:pPr lvl="1"/>
            <a:r>
              <a:rPr lang="en-US" dirty="0"/>
              <a:t>R</a:t>
            </a:r>
            <a:r>
              <a:rPr lang="en-US" dirty="0" smtClean="0"/>
              <a:t>epresentative </a:t>
            </a:r>
            <a:r>
              <a:rPr lang="en-US" dirty="0"/>
              <a:t>sentences in </a:t>
            </a:r>
            <a:r>
              <a:rPr lang="en-US" dirty="0" smtClean="0"/>
              <a:t>news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epresentative tweets</a:t>
            </a:r>
          </a:p>
          <a:p>
            <a:pPr lvl="1"/>
            <a:r>
              <a:rPr lang="en-US" dirty="0" err="1" smtClean="0"/>
              <a:t>Entitie</a:t>
            </a:r>
            <a:r>
              <a:rPr lang="en-US" dirty="0" smtClean="0"/>
              <a:t> graphs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span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Social </a:t>
            </a:r>
            <a:r>
              <a:rPr lang="en-US" dirty="0">
                <a:solidFill>
                  <a:srgbClr val="FF0000"/>
                </a:solidFill>
              </a:rPr>
              <a:t>impact </a:t>
            </a:r>
            <a:r>
              <a:rPr lang="en-US" dirty="0" smtClean="0">
                <a:solidFill>
                  <a:srgbClr val="FF0000"/>
                </a:solidFill>
              </a:rPr>
              <a:t>score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A7F0-DA1C-4E1A-A722-B75543741153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1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</a:t>
            </a:r>
            <a:r>
              <a:rPr lang="en-US" dirty="0" smtClean="0"/>
              <a:t>spects may be </a:t>
            </a:r>
            <a:r>
              <a:rPr lang="en-US" dirty="0">
                <a:solidFill>
                  <a:srgbClr val="FF0000"/>
                </a:solidFill>
              </a:rPr>
              <a:t>ambiguous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hard to </a:t>
            </a:r>
            <a:r>
              <a:rPr lang="en-US" dirty="0" smtClean="0">
                <a:solidFill>
                  <a:srgbClr val="FF0000"/>
                </a:solidFill>
              </a:rPr>
              <a:t>define </a:t>
            </a:r>
            <a:r>
              <a:rPr lang="en-US" dirty="0"/>
              <a:t>by only investigating the text of news </a:t>
            </a:r>
            <a:r>
              <a:rPr lang="en-US" dirty="0" smtClean="0"/>
              <a:t>articles</a:t>
            </a:r>
          </a:p>
          <a:p>
            <a:r>
              <a:rPr lang="en-US" dirty="0" smtClean="0"/>
              <a:t>Leveraging social media </a:t>
            </a:r>
            <a:r>
              <a:rPr lang="en-US" dirty="0"/>
              <a:t>such as Twitter, we obtain a well-</a:t>
            </a:r>
            <a:r>
              <a:rPr lang="en-US" dirty="0" smtClean="0"/>
              <a:t>defined </a:t>
            </a:r>
            <a:r>
              <a:rPr lang="en-US" dirty="0"/>
              <a:t>problem </a:t>
            </a:r>
            <a:endParaRPr lang="en-US" dirty="0" smtClean="0"/>
          </a:p>
          <a:p>
            <a:pPr lvl="1"/>
            <a:r>
              <a:rPr lang="en-US" dirty="0" smtClean="0"/>
              <a:t>Extract </a:t>
            </a:r>
            <a:r>
              <a:rPr lang="en-US" dirty="0"/>
              <a:t>multiple aspects of an </a:t>
            </a:r>
            <a:r>
              <a:rPr lang="en-US" dirty="0" smtClean="0"/>
              <a:t>event by </a:t>
            </a:r>
            <a:r>
              <a:rPr lang="en-US" dirty="0"/>
              <a:t>observing people's </a:t>
            </a:r>
            <a:r>
              <a:rPr lang="en-US" dirty="0">
                <a:solidFill>
                  <a:srgbClr val="FF0000"/>
                </a:solidFill>
              </a:rPr>
              <a:t>interest </a:t>
            </a:r>
            <a:r>
              <a:rPr lang="en-US" dirty="0" smtClean="0">
                <a:solidFill>
                  <a:srgbClr val="FF0000"/>
                </a:solidFill>
              </a:rPr>
              <a:t>peaks</a:t>
            </a:r>
          </a:p>
          <a:p>
            <a:r>
              <a:rPr lang="en-US" dirty="0" smtClean="0"/>
              <a:t>Assumption</a:t>
            </a:r>
          </a:p>
          <a:p>
            <a:pPr lvl="1"/>
            <a:r>
              <a:rPr lang="en-US" dirty="0" smtClean="0"/>
              <a:t>Instead </a:t>
            </a:r>
            <a:r>
              <a:rPr lang="en-US" dirty="0"/>
              <a:t>of going into </a:t>
            </a:r>
            <a:r>
              <a:rPr lang="en-US" dirty="0" smtClean="0"/>
              <a:t>every detail </a:t>
            </a:r>
            <a:r>
              <a:rPr lang="en-US" dirty="0"/>
              <a:t>of a complex event, people's attention tend to form multiple </a:t>
            </a:r>
            <a:r>
              <a:rPr lang="en-US" dirty="0" smtClean="0"/>
              <a:t>peaks</a:t>
            </a:r>
          </a:p>
          <a:p>
            <a:r>
              <a:rPr lang="en-US" dirty="0" smtClean="0"/>
              <a:t>An </a:t>
            </a:r>
            <a:r>
              <a:rPr lang="en-US" dirty="0"/>
              <a:t>integrated study of news and </a:t>
            </a:r>
            <a:r>
              <a:rPr lang="en-US" dirty="0" smtClean="0"/>
              <a:t>tweets</a:t>
            </a:r>
          </a:p>
          <a:p>
            <a:pPr lvl="1"/>
            <a:r>
              <a:rPr lang="en-US" dirty="0" smtClean="0"/>
              <a:t>Clearly </a:t>
            </a:r>
            <a:r>
              <a:rPr lang="en-US" dirty="0"/>
              <a:t>reveal the aspects having </a:t>
            </a:r>
            <a:r>
              <a:rPr lang="en-US" dirty="0" smtClean="0"/>
              <a:t>significant </a:t>
            </a:r>
            <a:r>
              <a:rPr lang="en-US" dirty="0" smtClean="0">
                <a:solidFill>
                  <a:srgbClr val="FF0000"/>
                </a:solidFill>
              </a:rPr>
              <a:t>social impact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CF3E9-F6AC-4F89-8410-765D29552F32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1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Besides the Heterogeneous Data </a:t>
            </a:r>
            <a:r>
              <a:rPr lang="en-US" dirty="0"/>
              <a:t>T</a:t>
            </a:r>
            <a:r>
              <a:rPr lang="en-US" dirty="0" smtClean="0"/>
              <a:t>ypes, Social Media </a:t>
            </a:r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a</a:t>
            </a:r>
            <a:r>
              <a:rPr lang="en-US" dirty="0" smtClean="0"/>
              <a:t> Noisy Place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600200"/>
            <a:ext cx="6673516" cy="3962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28800"/>
            <a:ext cx="5638800" cy="464830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9C11-67E2-4735-9974-AFAE151E0856}" type="datetime1">
              <a:rPr lang="en-US" smtClean="0"/>
              <a:t>11/30/15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3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Graph Construction from News </a:t>
            </a:r>
            <a:r>
              <a:rPr lang="en-US" dirty="0" smtClean="0"/>
              <a:t>Articles</a:t>
            </a:r>
          </a:p>
          <a:p>
            <a:r>
              <a:rPr lang="en-US" dirty="0"/>
              <a:t>Customize the Knowledge Graph by Twitter: Use Tweets for </a:t>
            </a:r>
            <a:r>
              <a:rPr lang="en-US" dirty="0" smtClean="0"/>
              <a:t>Voting</a:t>
            </a:r>
          </a:p>
          <a:p>
            <a:r>
              <a:rPr lang="en-US" dirty="0"/>
              <a:t>Aspect Discovery on the Refined Knowledge Graph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CF3E9-F6AC-4F89-8410-765D29552F32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61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</a:t>
            </a:r>
            <a:r>
              <a:rPr lang="en-US" dirty="0" smtClean="0"/>
              <a:t>Graph </a:t>
            </a:r>
            <a:r>
              <a:rPr lang="en-US" dirty="0"/>
              <a:t>C</a:t>
            </a:r>
            <a:r>
              <a:rPr lang="en-US" dirty="0" smtClean="0"/>
              <a:t>onstruction </a:t>
            </a:r>
            <a:r>
              <a:rPr lang="en-US" dirty="0"/>
              <a:t>from </a:t>
            </a:r>
            <a:r>
              <a:rPr lang="en-US" dirty="0" smtClean="0"/>
              <a:t>News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News articles about an </a:t>
            </a:r>
            <a:r>
              <a:rPr lang="en-US" dirty="0" smtClean="0"/>
              <a:t>event</a:t>
            </a:r>
          </a:p>
          <a:p>
            <a:pPr marL="457200" lvl="1" indent="0">
              <a:buNone/>
            </a:pPr>
            <a:r>
              <a:rPr lang="en-US" dirty="0" smtClean="0"/>
              <a:t>=&gt; A </a:t>
            </a:r>
            <a:r>
              <a:rPr lang="en-US" dirty="0"/>
              <a:t>heterogeneous graph of 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yped </a:t>
            </a:r>
            <a:r>
              <a:rPr lang="en-US" dirty="0"/>
              <a:t>entities as </a:t>
            </a:r>
            <a:r>
              <a:rPr lang="en-US" dirty="0" smtClean="0"/>
              <a:t>nodes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elation </a:t>
            </a:r>
            <a:r>
              <a:rPr lang="en-US" dirty="0"/>
              <a:t>phrases as </a:t>
            </a:r>
            <a:r>
              <a:rPr lang="en-US" dirty="0" smtClean="0"/>
              <a:t>edges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nitialized </a:t>
            </a:r>
            <a:r>
              <a:rPr lang="en-US" dirty="0"/>
              <a:t>by </a:t>
            </a:r>
            <a:r>
              <a:rPr lang="en-US" dirty="0" smtClean="0"/>
              <a:t>co-occurrence</a:t>
            </a:r>
          </a:p>
          <a:p>
            <a:pPr lvl="1"/>
            <a:r>
              <a:rPr lang="en-US" dirty="0"/>
              <a:t>Common attributes for nodes/edges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ontext </a:t>
            </a:r>
            <a:r>
              <a:rPr lang="en-US" dirty="0"/>
              <a:t>word distribution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ontext </a:t>
            </a:r>
            <a:r>
              <a:rPr lang="en-US" dirty="0"/>
              <a:t>time </a:t>
            </a:r>
            <a:r>
              <a:rPr lang="en-US" dirty="0" smtClean="0"/>
              <a:t>distribution</a:t>
            </a:r>
          </a:p>
          <a:p>
            <a:pPr lvl="1"/>
            <a:r>
              <a:rPr lang="en-US" dirty="0"/>
              <a:t>Node attributes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ntity </a:t>
            </a:r>
            <a:r>
              <a:rPr lang="en-US" dirty="0"/>
              <a:t>features {#doc it appears in, entropy of doc </a:t>
            </a:r>
            <a:r>
              <a:rPr lang="en-US" dirty="0" smtClean="0"/>
              <a:t>distribution}</a:t>
            </a:r>
            <a:endParaRPr lang="en-US" dirty="0"/>
          </a:p>
          <a:p>
            <a:pPr lvl="2"/>
            <a:r>
              <a:rPr lang="en-US" dirty="0"/>
              <a:t>C</a:t>
            </a:r>
            <a:r>
              <a:rPr lang="en-US" dirty="0" smtClean="0"/>
              <a:t>orresponding </a:t>
            </a:r>
            <a:r>
              <a:rPr lang="en-US" dirty="0"/>
              <a:t>list of news articles</a:t>
            </a:r>
          </a:p>
          <a:p>
            <a:pPr lvl="1"/>
            <a:r>
              <a:rPr lang="en-US" dirty="0"/>
              <a:t>Edge attributes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imilarity </a:t>
            </a:r>
            <a:r>
              <a:rPr lang="en-US" dirty="0"/>
              <a:t>of the two end nodes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eatures {#occurrence </a:t>
            </a:r>
            <a:r>
              <a:rPr lang="en-US" dirty="0"/>
              <a:t>in doc, in sentence, in paragraph}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48A3-8570-409F-9014-13E6767160B6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3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Customize the </a:t>
            </a:r>
            <a:r>
              <a:rPr lang="en-US" dirty="0" smtClean="0"/>
              <a:t>Knowledge Graph </a:t>
            </a:r>
            <a:r>
              <a:rPr lang="en-US" dirty="0"/>
              <a:t>by </a:t>
            </a:r>
            <a:r>
              <a:rPr lang="en-US" dirty="0" smtClean="0"/>
              <a:t>Twitter: Use </a:t>
            </a:r>
            <a:r>
              <a:rPr lang="en-US" dirty="0"/>
              <a:t>T</a:t>
            </a:r>
            <a:r>
              <a:rPr lang="en-US" dirty="0" smtClean="0"/>
              <a:t>weets </a:t>
            </a:r>
            <a:r>
              <a:rPr lang="en-US" dirty="0"/>
              <a:t>for </a:t>
            </a:r>
            <a:r>
              <a:rPr lang="en-US" dirty="0" smtClean="0"/>
              <a:t>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hashtag as the </a:t>
            </a:r>
            <a:r>
              <a:rPr lang="en-US" dirty="0" smtClean="0"/>
              <a:t>smallest unit</a:t>
            </a:r>
          </a:p>
          <a:p>
            <a:r>
              <a:rPr lang="en-US" dirty="0" smtClean="0"/>
              <a:t>Identify </a:t>
            </a:r>
            <a:r>
              <a:rPr lang="en-US" dirty="0"/>
              <a:t>the influence region of a tweet cluster in the knowledge graph</a:t>
            </a:r>
          </a:p>
          <a:p>
            <a:pPr lvl="1"/>
            <a:r>
              <a:rPr lang="en-US" dirty="0"/>
              <a:t>Identify entities in a tweet cluster and map the cluster onto the knowledge graph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ompare the word/time/</a:t>
            </a:r>
            <a:r>
              <a:rPr lang="en-US" dirty="0" err="1" smtClean="0"/>
              <a:t>etc</a:t>
            </a:r>
            <a:r>
              <a:rPr lang="en-US" dirty="0" smtClean="0"/>
              <a:t> distributions of the tweet cluster </a:t>
            </a:r>
            <a:r>
              <a:rPr lang="en-US" dirty="0"/>
              <a:t>to neighboring entities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ropagate </a:t>
            </a:r>
            <a:r>
              <a:rPr lang="en-US" dirty="0"/>
              <a:t>as appropriate</a:t>
            </a:r>
          </a:p>
          <a:p>
            <a:r>
              <a:rPr lang="en-US" dirty="0" smtClean="0"/>
              <a:t>Additively </a:t>
            </a:r>
            <a:r>
              <a:rPr lang="en-US" dirty="0"/>
              <a:t>increase the density within the influence of the tweet </a:t>
            </a:r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1408-90EB-486D-ABF5-BE06403699BD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7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Tweets must be relevant to this </a:t>
            </a:r>
            <a:r>
              <a:rPr lang="en-US" dirty="0"/>
              <a:t>event, representative of the true distribution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hresh </a:t>
            </a:r>
            <a:r>
              <a:rPr lang="en-US" dirty="0"/>
              <a:t>% of entities in the </a:t>
            </a:r>
            <a:r>
              <a:rPr lang="en-US" dirty="0" smtClean="0"/>
              <a:t>tweet cluster </a:t>
            </a:r>
            <a:r>
              <a:rPr lang="en-US" dirty="0"/>
              <a:t>be covered in the entity graph + similar distributions with the node</a:t>
            </a:r>
          </a:p>
          <a:p>
            <a:r>
              <a:rPr lang="en-US" dirty="0" smtClean="0"/>
              <a:t>Rank </a:t>
            </a:r>
            <a:r>
              <a:rPr lang="en-US" dirty="0"/>
              <a:t>tweet clusters first before using them for voting (static rank - popularity </a:t>
            </a:r>
            <a:r>
              <a:rPr lang="en-US" dirty="0" smtClean="0"/>
              <a:t>based + PageRank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ifferent tweet clusters </a:t>
            </a:r>
            <a:r>
              <a:rPr lang="en-US" dirty="0"/>
              <a:t>increase the density to different extent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F5DA-4283-4EB1-A1C7-ACAE8C8262F5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3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Aspect </a:t>
            </a:r>
            <a:r>
              <a:rPr lang="en-US" dirty="0" smtClean="0"/>
              <a:t>Discovery </a:t>
            </a:r>
            <a:r>
              <a:rPr lang="en-US" dirty="0"/>
              <a:t>on the </a:t>
            </a:r>
            <a:r>
              <a:rPr lang="en-US" dirty="0" smtClean="0"/>
              <a:t>Refined Knowledge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Clustering on the new knowledge graph</a:t>
            </a:r>
          </a:p>
          <a:p>
            <a:r>
              <a:rPr lang="en-US" dirty="0" smtClean="0"/>
              <a:t>A sub </a:t>
            </a:r>
            <a:r>
              <a:rPr lang="en-US" dirty="0"/>
              <a:t>knowledge graph i</a:t>
            </a:r>
            <a:r>
              <a:rPr lang="en-US" dirty="0" smtClean="0"/>
              <a:t>s the anchor of an aspect</a:t>
            </a:r>
            <a:endParaRPr lang="en-US" dirty="0"/>
          </a:p>
          <a:p>
            <a:pPr lvl="1"/>
            <a:r>
              <a:rPr lang="en-US" dirty="0" smtClean="0"/>
              <a:t>Densely </a:t>
            </a:r>
            <a:r>
              <a:rPr lang="en-US" dirty="0"/>
              <a:t>correlated entities and </a:t>
            </a:r>
            <a:r>
              <a:rPr lang="en-US" dirty="0" smtClean="0"/>
              <a:t>relations, together with their context word/time distributions</a:t>
            </a:r>
            <a:endParaRPr lang="en-US" dirty="0"/>
          </a:p>
          <a:p>
            <a:pPr lvl="1"/>
            <a:r>
              <a:rPr lang="en-US" dirty="0"/>
              <a:t>G</a:t>
            </a:r>
            <a:r>
              <a:rPr lang="en-US" dirty="0" smtClean="0"/>
              <a:t>o </a:t>
            </a:r>
            <a:r>
              <a:rPr lang="en-US" dirty="0"/>
              <a:t>back to the news articles by looking at the nodes in each aspect</a:t>
            </a:r>
          </a:p>
          <a:p>
            <a:pPr lvl="1"/>
            <a:r>
              <a:rPr lang="en-US" dirty="0"/>
              <a:t>Summarize the corresponding documents with the </a:t>
            </a:r>
            <a:r>
              <a:rPr lang="en-US" dirty="0" smtClean="0"/>
              <a:t>anchor ( a tweet enhanced sub </a:t>
            </a:r>
            <a:r>
              <a:rPr lang="en-US" dirty="0"/>
              <a:t>knowledge </a:t>
            </a:r>
            <a:r>
              <a:rPr lang="en-US" dirty="0" smtClean="0"/>
              <a:t>graph)</a:t>
            </a:r>
            <a:endParaRPr lang="en-US" dirty="0"/>
          </a:p>
          <a:p>
            <a:pPr lvl="2"/>
            <a:r>
              <a:rPr lang="en-US" dirty="0"/>
              <a:t>S</a:t>
            </a:r>
            <a:r>
              <a:rPr lang="en-US" dirty="0" smtClean="0"/>
              <a:t>entences </a:t>
            </a:r>
            <a:r>
              <a:rPr lang="en-US" dirty="0"/>
              <a:t>with the salient entities </a:t>
            </a:r>
            <a:r>
              <a:rPr lang="en-US" dirty="0" smtClean="0"/>
              <a:t>should be </a:t>
            </a:r>
            <a:r>
              <a:rPr lang="en-US" dirty="0"/>
              <a:t>given higher weight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39D-02DD-402E-80A1-96BFC64B94C9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CF3E9-F6AC-4F89-8410-765D29552F32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65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47958" y="2021451"/>
            <a:ext cx="4281442" cy="3693549"/>
            <a:chOff x="1440679" y="1454573"/>
            <a:chExt cx="4281442" cy="3693549"/>
          </a:xfrm>
        </p:grpSpPr>
        <p:grpSp>
          <p:nvGrpSpPr>
            <p:cNvPr id="7" name="Group 6"/>
            <p:cNvGrpSpPr/>
            <p:nvPr/>
          </p:nvGrpSpPr>
          <p:grpSpPr>
            <a:xfrm>
              <a:off x="1440679" y="2057400"/>
              <a:ext cx="1759721" cy="1676400"/>
              <a:chOff x="1440679" y="2057400"/>
              <a:chExt cx="1759721" cy="1676400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1440679" y="275566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562100" y="32766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251461" y="277595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62200" y="35052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605043" y="22098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>
                <a:stCxn id="62" idx="3"/>
                <a:endCxn id="57" idx="0"/>
              </p:cNvCxnSpPr>
              <p:nvPr/>
            </p:nvCxnSpPr>
            <p:spPr>
              <a:xfrm flipH="1">
                <a:off x="1554979" y="2252522"/>
                <a:ext cx="390977" cy="50314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62" idx="4"/>
                <a:endCxn id="59" idx="1"/>
              </p:cNvCxnSpPr>
              <p:nvPr/>
            </p:nvCxnSpPr>
            <p:spPr>
              <a:xfrm>
                <a:off x="2026778" y="2286000"/>
                <a:ext cx="258161" cy="5234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58" idx="0"/>
                <a:endCxn id="57" idx="4"/>
              </p:cNvCxnSpPr>
              <p:nvPr/>
            </p:nvCxnSpPr>
            <p:spPr>
              <a:xfrm flipH="1" flipV="1">
                <a:off x="1554979" y="2984262"/>
                <a:ext cx="121421" cy="2923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61" idx="2"/>
                <a:endCxn id="58" idx="5"/>
              </p:cNvCxnSpPr>
              <p:nvPr/>
            </p:nvCxnSpPr>
            <p:spPr>
              <a:xfrm flipH="1" flipV="1">
                <a:off x="1757222" y="3471722"/>
                <a:ext cx="604978" cy="14777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0" idx="2"/>
                <a:endCxn id="59" idx="6"/>
              </p:cNvCxnSpPr>
              <p:nvPr/>
            </p:nvCxnSpPr>
            <p:spPr>
              <a:xfrm flipH="1" flipV="1">
                <a:off x="2480061" y="2890259"/>
                <a:ext cx="491739" cy="16806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59" idx="4"/>
                <a:endCxn id="61" idx="0"/>
              </p:cNvCxnSpPr>
              <p:nvPr/>
            </p:nvCxnSpPr>
            <p:spPr>
              <a:xfrm>
                <a:off x="2365761" y="3004559"/>
                <a:ext cx="110739" cy="5006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2" idx="6"/>
                <a:endCxn id="63" idx="2"/>
              </p:cNvCxnSpPr>
              <p:nvPr/>
            </p:nvCxnSpPr>
            <p:spPr>
              <a:xfrm>
                <a:off x="2141078" y="2171700"/>
                <a:ext cx="463965" cy="1524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3" idx="5"/>
                <a:endCxn id="60" idx="0"/>
              </p:cNvCxnSpPr>
              <p:nvPr/>
            </p:nvCxnSpPr>
            <p:spPr>
              <a:xfrm>
                <a:off x="2800165" y="2404922"/>
                <a:ext cx="285935" cy="5391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3166922" y="3130973"/>
              <a:ext cx="1935098" cy="2017149"/>
              <a:chOff x="1265302" y="1716651"/>
              <a:chExt cx="1935098" cy="2017149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440679" y="275566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562100" y="32766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251461" y="277595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362200" y="35052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605043" y="22098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/>
              <p:cNvCxnSpPr>
                <a:stCxn id="47" idx="1"/>
                <a:endCxn id="60" idx="5"/>
              </p:cNvCxnSpPr>
              <p:nvPr/>
            </p:nvCxnSpPr>
            <p:spPr>
              <a:xfrm flipH="1" flipV="1">
                <a:off x="1265302" y="1724826"/>
                <a:ext cx="680654" cy="36605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7" idx="4"/>
                <a:endCxn id="44" idx="1"/>
              </p:cNvCxnSpPr>
              <p:nvPr/>
            </p:nvCxnSpPr>
            <p:spPr>
              <a:xfrm>
                <a:off x="2026778" y="2286000"/>
                <a:ext cx="258161" cy="5234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3" idx="0"/>
                <a:endCxn id="44" idx="2"/>
              </p:cNvCxnSpPr>
              <p:nvPr/>
            </p:nvCxnSpPr>
            <p:spPr>
              <a:xfrm flipV="1">
                <a:off x="1676400" y="2890259"/>
                <a:ext cx="575061" cy="3863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6" idx="2"/>
                <a:endCxn id="43" idx="5"/>
              </p:cNvCxnSpPr>
              <p:nvPr/>
            </p:nvCxnSpPr>
            <p:spPr>
              <a:xfrm flipH="1" flipV="1">
                <a:off x="1757222" y="3471722"/>
                <a:ext cx="604978" cy="14777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45" idx="2"/>
                <a:endCxn id="44" idx="6"/>
              </p:cNvCxnSpPr>
              <p:nvPr/>
            </p:nvCxnSpPr>
            <p:spPr>
              <a:xfrm flipH="1" flipV="1">
                <a:off x="2480061" y="2890259"/>
                <a:ext cx="491739" cy="16806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4" idx="4"/>
                <a:endCxn id="46" idx="0"/>
              </p:cNvCxnSpPr>
              <p:nvPr/>
            </p:nvCxnSpPr>
            <p:spPr>
              <a:xfrm>
                <a:off x="2365761" y="3004559"/>
                <a:ext cx="110739" cy="50064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7" idx="6"/>
                <a:endCxn id="48" idx="2"/>
              </p:cNvCxnSpPr>
              <p:nvPr/>
            </p:nvCxnSpPr>
            <p:spPr>
              <a:xfrm>
                <a:off x="2141078" y="2171700"/>
                <a:ext cx="463965" cy="1524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31" idx="4"/>
                <a:endCxn id="45" idx="0"/>
              </p:cNvCxnSpPr>
              <p:nvPr/>
            </p:nvCxnSpPr>
            <p:spPr>
              <a:xfrm flipH="1">
                <a:off x="3086100" y="1716651"/>
                <a:ext cx="10501" cy="12273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3962400" y="1454573"/>
              <a:ext cx="1759721" cy="2050627"/>
              <a:chOff x="1440679" y="2057400"/>
              <a:chExt cx="1759721" cy="2050627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440679" y="275566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562100" y="32766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251461" y="277595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62200" y="35052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605043" y="22098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>
                <a:stCxn id="32" idx="3"/>
                <a:endCxn id="27" idx="0"/>
              </p:cNvCxnSpPr>
              <p:nvPr/>
            </p:nvCxnSpPr>
            <p:spPr>
              <a:xfrm flipH="1">
                <a:off x="1554979" y="2252522"/>
                <a:ext cx="390977" cy="50314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2" idx="4"/>
                <a:endCxn id="29" idx="1"/>
              </p:cNvCxnSpPr>
              <p:nvPr/>
            </p:nvCxnSpPr>
            <p:spPr>
              <a:xfrm>
                <a:off x="2026778" y="2286000"/>
                <a:ext cx="258161" cy="5234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28" idx="0"/>
                <a:endCxn id="27" idx="5"/>
              </p:cNvCxnSpPr>
              <p:nvPr/>
            </p:nvCxnSpPr>
            <p:spPr>
              <a:xfrm flipH="1" flipV="1">
                <a:off x="1635801" y="2950784"/>
                <a:ext cx="40599" cy="32581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47" idx="7"/>
                <a:endCxn id="28" idx="4"/>
              </p:cNvCxnSpPr>
              <p:nvPr/>
            </p:nvCxnSpPr>
            <p:spPr>
              <a:xfrm flipV="1">
                <a:off x="1487499" y="3505200"/>
                <a:ext cx="188901" cy="6028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0" idx="2"/>
                <a:endCxn id="31" idx="6"/>
              </p:cNvCxnSpPr>
              <p:nvPr/>
            </p:nvCxnSpPr>
            <p:spPr>
              <a:xfrm flipH="1">
                <a:off x="2590800" y="3058326"/>
                <a:ext cx="381000" cy="56117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29" idx="3"/>
                <a:endCxn id="28" idx="6"/>
              </p:cNvCxnSpPr>
              <p:nvPr/>
            </p:nvCxnSpPr>
            <p:spPr>
              <a:xfrm flipH="1">
                <a:off x="1790700" y="2971081"/>
                <a:ext cx="494239" cy="41981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2" idx="6"/>
                <a:endCxn id="33" idx="2"/>
              </p:cNvCxnSpPr>
              <p:nvPr/>
            </p:nvCxnSpPr>
            <p:spPr>
              <a:xfrm>
                <a:off x="2141078" y="2171700"/>
                <a:ext cx="463965" cy="1524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3" idx="5"/>
                <a:endCxn id="30" idx="0"/>
              </p:cNvCxnSpPr>
              <p:nvPr/>
            </p:nvCxnSpPr>
            <p:spPr>
              <a:xfrm>
                <a:off x="2800165" y="2404922"/>
                <a:ext cx="285935" cy="5391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>
              <a:stCxn id="42" idx="2"/>
              <a:endCxn id="61" idx="5"/>
            </p:cNvCxnSpPr>
            <p:nvPr/>
          </p:nvCxnSpPr>
          <p:spPr>
            <a:xfrm flipH="1" flipV="1">
              <a:off x="2557322" y="3700322"/>
              <a:ext cx="784977" cy="5839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4" idx="2"/>
              <a:endCxn id="42" idx="6"/>
            </p:cNvCxnSpPr>
            <p:nvPr/>
          </p:nvCxnSpPr>
          <p:spPr>
            <a:xfrm flipH="1" flipV="1">
              <a:off x="3570899" y="4284284"/>
              <a:ext cx="582182" cy="202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7" idx="2"/>
              <a:endCxn id="63" idx="6"/>
            </p:cNvCxnSpPr>
            <p:nvPr/>
          </p:nvCxnSpPr>
          <p:spPr>
            <a:xfrm flipH="1">
              <a:off x="2833643" y="2267135"/>
              <a:ext cx="1128757" cy="569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8" idx="2"/>
              <a:endCxn id="60" idx="6"/>
            </p:cNvCxnSpPr>
            <p:nvPr/>
          </p:nvCxnSpPr>
          <p:spPr>
            <a:xfrm flipH="1">
              <a:off x="3200400" y="2788073"/>
              <a:ext cx="883421" cy="27025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227999" y="3561987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4" idx="0"/>
              <a:endCxn id="60" idx="4"/>
            </p:cNvCxnSpPr>
            <p:nvPr/>
          </p:nvCxnSpPr>
          <p:spPr>
            <a:xfrm flipH="1" flipV="1">
              <a:off x="3086100" y="3172626"/>
              <a:ext cx="256199" cy="3893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2"/>
              <a:endCxn id="61" idx="6"/>
            </p:cNvCxnSpPr>
            <p:nvPr/>
          </p:nvCxnSpPr>
          <p:spPr>
            <a:xfrm flipH="1" flipV="1">
              <a:off x="2590800" y="3619500"/>
              <a:ext cx="637199" cy="567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47" idx="2"/>
              <a:endCxn id="14" idx="6"/>
            </p:cNvCxnSpPr>
            <p:nvPr/>
          </p:nvCxnSpPr>
          <p:spPr>
            <a:xfrm flipH="1">
              <a:off x="3456599" y="3586022"/>
              <a:ext cx="357499" cy="902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2" idx="0"/>
              <a:endCxn id="14" idx="4"/>
            </p:cNvCxnSpPr>
            <p:nvPr/>
          </p:nvCxnSpPr>
          <p:spPr>
            <a:xfrm flipH="1" flipV="1">
              <a:off x="3342299" y="3790587"/>
              <a:ext cx="114300" cy="3793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2443022" y="4410334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544542" y="1480381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835510" y="1492673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21" idx="4"/>
              <a:endCxn id="63" idx="0"/>
            </p:cNvCxnSpPr>
            <p:nvPr/>
          </p:nvCxnSpPr>
          <p:spPr>
            <a:xfrm flipH="1">
              <a:off x="2719343" y="1721273"/>
              <a:ext cx="230467" cy="488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7" idx="1"/>
              <a:endCxn id="20" idx="5"/>
            </p:cNvCxnSpPr>
            <p:nvPr/>
          </p:nvCxnSpPr>
          <p:spPr>
            <a:xfrm flipH="1" flipV="1">
              <a:off x="3739664" y="1675503"/>
              <a:ext cx="256214" cy="5108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0" idx="2"/>
              <a:endCxn id="21" idx="6"/>
            </p:cNvCxnSpPr>
            <p:nvPr/>
          </p:nvCxnSpPr>
          <p:spPr>
            <a:xfrm flipH="1">
              <a:off x="3064110" y="1594681"/>
              <a:ext cx="480432" cy="1229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9" idx="0"/>
              <a:endCxn id="61" idx="4"/>
            </p:cNvCxnSpPr>
            <p:nvPr/>
          </p:nvCxnSpPr>
          <p:spPr>
            <a:xfrm flipH="1" flipV="1">
              <a:off x="2476500" y="3733800"/>
              <a:ext cx="80822" cy="6765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43" idx="2"/>
              <a:endCxn id="19" idx="6"/>
            </p:cNvCxnSpPr>
            <p:nvPr/>
          </p:nvCxnSpPr>
          <p:spPr>
            <a:xfrm flipH="1" flipV="1">
              <a:off x="2671622" y="4524634"/>
              <a:ext cx="792098" cy="280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948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347958" y="2030695"/>
            <a:ext cx="4281442" cy="3684305"/>
            <a:chOff x="1440679" y="1454573"/>
            <a:chExt cx="4281442" cy="3684305"/>
          </a:xfrm>
        </p:grpSpPr>
        <p:grpSp>
          <p:nvGrpSpPr>
            <p:cNvPr id="53" name="Group 52"/>
            <p:cNvGrpSpPr/>
            <p:nvPr/>
          </p:nvGrpSpPr>
          <p:grpSpPr>
            <a:xfrm>
              <a:off x="1440679" y="2057400"/>
              <a:ext cx="1759721" cy="1676400"/>
              <a:chOff x="1440679" y="2057400"/>
              <a:chExt cx="1759721" cy="16764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440679" y="2667000"/>
                <a:ext cx="309788" cy="30266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595573" y="3281762"/>
                <a:ext cx="188367" cy="22860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51460" y="2775958"/>
                <a:ext cx="305861" cy="2823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362200" y="35052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605043" y="22098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>
                <a:stCxn id="9" idx="3"/>
                <a:endCxn id="4" idx="0"/>
              </p:cNvCxnSpPr>
              <p:nvPr/>
            </p:nvCxnSpPr>
            <p:spPr>
              <a:xfrm flipH="1">
                <a:off x="1595573" y="2252522"/>
                <a:ext cx="350383" cy="41447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9" idx="4"/>
                <a:endCxn id="6" idx="1"/>
              </p:cNvCxnSpPr>
              <p:nvPr/>
            </p:nvCxnSpPr>
            <p:spPr>
              <a:xfrm>
                <a:off x="2026778" y="2286000"/>
                <a:ext cx="269474" cy="53131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5" idx="0"/>
                <a:endCxn id="4" idx="4"/>
              </p:cNvCxnSpPr>
              <p:nvPr/>
            </p:nvCxnSpPr>
            <p:spPr>
              <a:xfrm flipH="1" flipV="1">
                <a:off x="1595573" y="2969664"/>
                <a:ext cx="94184" cy="312098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8" idx="2"/>
                <a:endCxn id="5" idx="5"/>
              </p:cNvCxnSpPr>
              <p:nvPr/>
            </p:nvCxnSpPr>
            <p:spPr>
              <a:xfrm flipH="1" flipV="1">
                <a:off x="1756354" y="3476885"/>
                <a:ext cx="605846" cy="14261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7" idx="2"/>
                <a:endCxn id="6" idx="6"/>
              </p:cNvCxnSpPr>
              <p:nvPr/>
            </p:nvCxnSpPr>
            <p:spPr>
              <a:xfrm flipH="1" flipV="1">
                <a:off x="2557321" y="2917142"/>
                <a:ext cx="414479" cy="14118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6" idx="4"/>
                <a:endCxn id="8" idx="0"/>
              </p:cNvCxnSpPr>
              <p:nvPr/>
            </p:nvCxnSpPr>
            <p:spPr>
              <a:xfrm>
                <a:off x="2404391" y="3058325"/>
                <a:ext cx="72109" cy="44687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9" idx="6"/>
                <a:endCxn id="10" idx="2"/>
              </p:cNvCxnSpPr>
              <p:nvPr/>
            </p:nvCxnSpPr>
            <p:spPr>
              <a:xfrm>
                <a:off x="2141078" y="2171700"/>
                <a:ext cx="463965" cy="1524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0" idx="5"/>
                <a:endCxn id="7" idx="0"/>
              </p:cNvCxnSpPr>
              <p:nvPr/>
            </p:nvCxnSpPr>
            <p:spPr>
              <a:xfrm>
                <a:off x="2800165" y="2404922"/>
                <a:ext cx="285935" cy="5391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3166922" y="3130973"/>
              <a:ext cx="1935098" cy="2007905"/>
              <a:chOff x="1265302" y="1716651"/>
              <a:chExt cx="1935098" cy="2007905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440679" y="275566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562100" y="32766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136980" y="2700478"/>
                <a:ext cx="314596" cy="30747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234219" y="3310078"/>
                <a:ext cx="436161" cy="41447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594180" y="2164767"/>
                <a:ext cx="318328" cy="30711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>
                <a:stCxn id="42" idx="1"/>
                <a:endCxn id="7" idx="5"/>
              </p:cNvCxnSpPr>
              <p:nvPr/>
            </p:nvCxnSpPr>
            <p:spPr>
              <a:xfrm flipH="1" flipV="1">
                <a:off x="1265302" y="1724826"/>
                <a:ext cx="680654" cy="36605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2" idx="4"/>
                <a:endCxn id="37" idx="1"/>
              </p:cNvCxnSpPr>
              <p:nvPr/>
            </p:nvCxnSpPr>
            <p:spPr>
              <a:xfrm>
                <a:off x="2026778" y="2286000"/>
                <a:ext cx="156274" cy="45950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6" idx="0"/>
                <a:endCxn id="37" idx="2"/>
              </p:cNvCxnSpPr>
              <p:nvPr/>
            </p:nvCxnSpPr>
            <p:spPr>
              <a:xfrm flipV="1">
                <a:off x="1676400" y="2854213"/>
                <a:ext cx="460580" cy="4223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0" idx="2"/>
                <a:endCxn id="36" idx="5"/>
              </p:cNvCxnSpPr>
              <p:nvPr/>
            </p:nvCxnSpPr>
            <p:spPr>
              <a:xfrm flipH="1" flipV="1">
                <a:off x="1757222" y="3471722"/>
                <a:ext cx="476997" cy="4559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39" idx="2"/>
                <a:endCxn id="37" idx="6"/>
              </p:cNvCxnSpPr>
              <p:nvPr/>
            </p:nvCxnSpPr>
            <p:spPr>
              <a:xfrm flipH="1" flipV="1">
                <a:off x="2451576" y="2854213"/>
                <a:ext cx="520224" cy="204113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7" idx="4"/>
                <a:endCxn id="40" idx="0"/>
              </p:cNvCxnSpPr>
              <p:nvPr/>
            </p:nvCxnSpPr>
            <p:spPr>
              <a:xfrm>
                <a:off x="2294278" y="3007948"/>
                <a:ext cx="158022" cy="30213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3" idx="2"/>
              </p:cNvCxnSpPr>
              <p:nvPr/>
            </p:nvCxnSpPr>
            <p:spPr>
              <a:xfrm>
                <a:off x="2141078" y="2171700"/>
                <a:ext cx="453102" cy="14662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60" idx="4"/>
                <a:endCxn id="39" idx="0"/>
              </p:cNvCxnSpPr>
              <p:nvPr/>
            </p:nvCxnSpPr>
            <p:spPr>
              <a:xfrm flipH="1">
                <a:off x="3086100" y="1716651"/>
                <a:ext cx="10501" cy="12273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962400" y="1454573"/>
              <a:ext cx="1759721" cy="2050627"/>
              <a:chOff x="1440679" y="2057400"/>
              <a:chExt cx="1759721" cy="2050627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440679" y="275566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547501" y="3193627"/>
                <a:ext cx="350378" cy="3429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126479" y="2736427"/>
                <a:ext cx="353582" cy="33773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62200" y="35052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605043" y="22098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>
                <a:stCxn id="61" idx="3"/>
                <a:endCxn id="56" idx="0"/>
              </p:cNvCxnSpPr>
              <p:nvPr/>
            </p:nvCxnSpPr>
            <p:spPr>
              <a:xfrm flipH="1">
                <a:off x="1554979" y="2252522"/>
                <a:ext cx="390977" cy="50314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61" idx="4"/>
                <a:endCxn id="58" idx="1"/>
              </p:cNvCxnSpPr>
              <p:nvPr/>
            </p:nvCxnSpPr>
            <p:spPr>
              <a:xfrm>
                <a:off x="2026778" y="2286000"/>
                <a:ext cx="151482" cy="4998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7" idx="0"/>
                <a:endCxn id="56" idx="5"/>
              </p:cNvCxnSpPr>
              <p:nvPr/>
            </p:nvCxnSpPr>
            <p:spPr>
              <a:xfrm flipH="1" flipV="1">
                <a:off x="1635801" y="2950784"/>
                <a:ext cx="86889" cy="24284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42" idx="7"/>
                <a:endCxn id="57" idx="4"/>
              </p:cNvCxnSpPr>
              <p:nvPr/>
            </p:nvCxnSpPr>
            <p:spPr>
              <a:xfrm flipV="1">
                <a:off x="1487499" y="3536527"/>
                <a:ext cx="235191" cy="5715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59" idx="2"/>
                <a:endCxn id="60" idx="6"/>
              </p:cNvCxnSpPr>
              <p:nvPr/>
            </p:nvCxnSpPr>
            <p:spPr>
              <a:xfrm flipH="1">
                <a:off x="2590800" y="3058326"/>
                <a:ext cx="381000" cy="56117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1" idx="6"/>
                <a:endCxn id="62" idx="2"/>
              </p:cNvCxnSpPr>
              <p:nvPr/>
            </p:nvCxnSpPr>
            <p:spPr>
              <a:xfrm>
                <a:off x="2141078" y="2171700"/>
                <a:ext cx="463965" cy="1524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2" idx="5"/>
                <a:endCxn id="59" idx="0"/>
              </p:cNvCxnSpPr>
              <p:nvPr/>
            </p:nvCxnSpPr>
            <p:spPr>
              <a:xfrm>
                <a:off x="2800165" y="2404922"/>
                <a:ext cx="285935" cy="5391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>
              <a:stCxn id="34" idx="2"/>
              <a:endCxn id="8" idx="5"/>
            </p:cNvCxnSpPr>
            <p:nvPr/>
          </p:nvCxnSpPr>
          <p:spPr>
            <a:xfrm flipH="1" flipV="1">
              <a:off x="2557322" y="3700322"/>
              <a:ext cx="784977" cy="5839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37" idx="2"/>
              <a:endCxn id="34" idx="6"/>
            </p:cNvCxnSpPr>
            <p:nvPr/>
          </p:nvCxnSpPr>
          <p:spPr>
            <a:xfrm flipH="1">
              <a:off x="3570899" y="4268535"/>
              <a:ext cx="467701" cy="1574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6" idx="2"/>
              <a:endCxn id="10" idx="6"/>
            </p:cNvCxnSpPr>
            <p:nvPr/>
          </p:nvCxnSpPr>
          <p:spPr>
            <a:xfrm flipH="1">
              <a:off x="2833643" y="2267135"/>
              <a:ext cx="1128757" cy="569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7" idx="2"/>
              <a:endCxn id="7" idx="6"/>
            </p:cNvCxnSpPr>
            <p:nvPr/>
          </p:nvCxnSpPr>
          <p:spPr>
            <a:xfrm flipH="1">
              <a:off x="3200400" y="2762250"/>
              <a:ext cx="868822" cy="2960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/>
            <p:nvPr/>
          </p:nvSpPr>
          <p:spPr>
            <a:xfrm>
              <a:off x="3200400" y="3581400"/>
              <a:ext cx="247921" cy="26416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stCxn id="89" idx="0"/>
              <a:endCxn id="7" idx="4"/>
            </p:cNvCxnSpPr>
            <p:nvPr/>
          </p:nvCxnSpPr>
          <p:spPr>
            <a:xfrm flipH="1" flipV="1">
              <a:off x="3086100" y="3172626"/>
              <a:ext cx="238261" cy="4087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89" idx="2"/>
              <a:endCxn id="8" idx="6"/>
            </p:cNvCxnSpPr>
            <p:nvPr/>
          </p:nvCxnSpPr>
          <p:spPr>
            <a:xfrm flipH="1" flipV="1">
              <a:off x="2590800" y="3619500"/>
              <a:ext cx="609600" cy="9398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42" idx="2"/>
              <a:endCxn id="89" idx="6"/>
            </p:cNvCxnSpPr>
            <p:nvPr/>
          </p:nvCxnSpPr>
          <p:spPr>
            <a:xfrm flipH="1">
              <a:off x="3448321" y="3586022"/>
              <a:ext cx="365777" cy="12746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34" idx="0"/>
              <a:endCxn id="89" idx="4"/>
            </p:cNvCxnSpPr>
            <p:nvPr/>
          </p:nvCxnSpPr>
          <p:spPr>
            <a:xfrm flipH="1" flipV="1">
              <a:off x="3324361" y="3845565"/>
              <a:ext cx="132238" cy="32441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2443022" y="4410334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544542" y="1480381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5510" y="1492673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>
              <a:stCxn id="105" idx="4"/>
              <a:endCxn id="10" idx="0"/>
            </p:cNvCxnSpPr>
            <p:nvPr/>
          </p:nvCxnSpPr>
          <p:spPr>
            <a:xfrm flipH="1">
              <a:off x="2719343" y="1721273"/>
              <a:ext cx="230467" cy="488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56" idx="1"/>
              <a:endCxn id="104" idx="5"/>
            </p:cNvCxnSpPr>
            <p:nvPr/>
          </p:nvCxnSpPr>
          <p:spPr>
            <a:xfrm flipH="1" flipV="1">
              <a:off x="3739664" y="1675503"/>
              <a:ext cx="256214" cy="5108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2"/>
              <a:endCxn id="105" idx="6"/>
            </p:cNvCxnSpPr>
            <p:nvPr/>
          </p:nvCxnSpPr>
          <p:spPr>
            <a:xfrm flipH="1">
              <a:off x="3064110" y="1594681"/>
              <a:ext cx="480432" cy="1229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3" idx="0"/>
              <a:endCxn id="8" idx="4"/>
            </p:cNvCxnSpPr>
            <p:nvPr/>
          </p:nvCxnSpPr>
          <p:spPr>
            <a:xfrm flipH="1" flipV="1">
              <a:off x="2476500" y="3733800"/>
              <a:ext cx="80822" cy="6765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36" idx="2"/>
              <a:endCxn id="103" idx="6"/>
            </p:cNvCxnSpPr>
            <p:nvPr/>
          </p:nvCxnSpPr>
          <p:spPr>
            <a:xfrm flipH="1" flipV="1">
              <a:off x="2671622" y="4524634"/>
              <a:ext cx="792098" cy="280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8" idx="7"/>
              <a:endCxn id="62" idx="4"/>
            </p:cNvCxnSpPr>
            <p:nvPr/>
          </p:nvCxnSpPr>
          <p:spPr>
            <a:xfrm flipV="1">
              <a:off x="4950001" y="1835573"/>
              <a:ext cx="291063" cy="34748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39" idx="4"/>
              <a:endCxn id="40" idx="6"/>
            </p:cNvCxnSpPr>
            <p:nvPr/>
          </p:nvCxnSpPr>
          <p:spPr>
            <a:xfrm flipH="1">
              <a:off x="4572000" y="4586948"/>
              <a:ext cx="415720" cy="3446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36" idx="1"/>
              <a:endCxn id="34" idx="4"/>
            </p:cNvCxnSpPr>
            <p:nvPr/>
          </p:nvCxnSpPr>
          <p:spPr>
            <a:xfrm flipH="1" flipV="1">
              <a:off x="3456599" y="4398584"/>
              <a:ext cx="40599" cy="3258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39" idx="0"/>
              <a:endCxn id="43" idx="5"/>
            </p:cNvCxnSpPr>
            <p:nvPr/>
          </p:nvCxnSpPr>
          <p:spPr>
            <a:xfrm flipH="1" flipV="1">
              <a:off x="4767510" y="3841225"/>
              <a:ext cx="220210" cy="517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6" idx="3"/>
              <a:endCxn id="5" idx="7"/>
            </p:cNvCxnSpPr>
            <p:nvPr/>
          </p:nvCxnSpPr>
          <p:spPr>
            <a:xfrm flipH="1">
              <a:off x="1756354" y="3016973"/>
              <a:ext cx="539898" cy="2982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58" idx="4"/>
              <a:endCxn id="60" idx="0"/>
            </p:cNvCxnSpPr>
            <p:nvPr/>
          </p:nvCxnSpPr>
          <p:spPr>
            <a:xfrm>
              <a:off x="4824991" y="2471333"/>
              <a:ext cx="173230" cy="43104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7" idx="3"/>
              <a:endCxn id="8" idx="7"/>
            </p:cNvCxnSpPr>
            <p:nvPr/>
          </p:nvCxnSpPr>
          <p:spPr>
            <a:xfrm flipH="1">
              <a:off x="2557322" y="3139148"/>
              <a:ext cx="447956" cy="3995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0" idx="2"/>
              <a:endCxn id="57" idx="5"/>
            </p:cNvCxnSpPr>
            <p:nvPr/>
          </p:nvCxnSpPr>
          <p:spPr>
            <a:xfrm flipH="1" flipV="1">
              <a:off x="4368288" y="2883483"/>
              <a:ext cx="515633" cy="13319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56" idx="6"/>
              <a:endCxn id="58" idx="2"/>
            </p:cNvCxnSpPr>
            <p:nvPr/>
          </p:nvCxnSpPr>
          <p:spPr>
            <a:xfrm>
              <a:off x="4191000" y="2267135"/>
              <a:ext cx="457200" cy="353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" idx="4"/>
              <a:endCxn id="6" idx="7"/>
            </p:cNvCxnSpPr>
            <p:nvPr/>
          </p:nvCxnSpPr>
          <p:spPr>
            <a:xfrm flipH="1">
              <a:off x="2512529" y="2438400"/>
              <a:ext cx="206814" cy="37891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58" idx="6"/>
              <a:endCxn id="59" idx="2"/>
            </p:cNvCxnSpPr>
            <p:nvPr/>
          </p:nvCxnSpPr>
          <p:spPr>
            <a:xfrm>
              <a:off x="5001782" y="2302467"/>
              <a:ext cx="491739" cy="1530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Projecting Tweets…</a:t>
            </a:r>
            <a:endParaRPr lang="en-US" dirty="0"/>
          </a:p>
        </p:txBody>
      </p:sp>
      <p:sp>
        <p:nvSpPr>
          <p:cNvPr id="8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72CF3E9-F6AC-4F89-8410-765D29552F32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8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D3AB69-B85A-4173-B386-1237E2F9F00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7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47958" y="2030695"/>
            <a:ext cx="4281442" cy="3684305"/>
            <a:chOff x="1440679" y="1454573"/>
            <a:chExt cx="4281442" cy="3684305"/>
          </a:xfrm>
        </p:grpSpPr>
        <p:grpSp>
          <p:nvGrpSpPr>
            <p:cNvPr id="53" name="Group 52"/>
            <p:cNvGrpSpPr/>
            <p:nvPr/>
          </p:nvGrpSpPr>
          <p:grpSpPr>
            <a:xfrm>
              <a:off x="1440679" y="2057400"/>
              <a:ext cx="1759721" cy="1676400"/>
              <a:chOff x="1440679" y="2057400"/>
              <a:chExt cx="1759721" cy="16764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440679" y="2667000"/>
                <a:ext cx="309788" cy="30266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562100" y="3276599"/>
                <a:ext cx="350378" cy="38273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51460" y="2775958"/>
                <a:ext cx="305861" cy="28236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362200" y="35052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605043" y="22098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>
                <a:stCxn id="9" idx="3"/>
                <a:endCxn id="4" idx="0"/>
              </p:cNvCxnSpPr>
              <p:nvPr/>
            </p:nvCxnSpPr>
            <p:spPr>
              <a:xfrm flipH="1">
                <a:off x="1595573" y="2252522"/>
                <a:ext cx="350383" cy="41447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9" idx="4"/>
                <a:endCxn id="6" idx="1"/>
              </p:cNvCxnSpPr>
              <p:nvPr/>
            </p:nvCxnSpPr>
            <p:spPr>
              <a:xfrm>
                <a:off x="2026778" y="2286000"/>
                <a:ext cx="269474" cy="53131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5" idx="0"/>
                <a:endCxn id="4" idx="4"/>
              </p:cNvCxnSpPr>
              <p:nvPr/>
            </p:nvCxnSpPr>
            <p:spPr>
              <a:xfrm flipH="1" flipV="1">
                <a:off x="1595573" y="2969664"/>
                <a:ext cx="141716" cy="30693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8" idx="2"/>
                <a:endCxn id="5" idx="5"/>
              </p:cNvCxnSpPr>
              <p:nvPr/>
            </p:nvCxnSpPr>
            <p:spPr>
              <a:xfrm flipH="1" flipV="1">
                <a:off x="1861166" y="3603282"/>
                <a:ext cx="501034" cy="1621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7" idx="2"/>
                <a:endCxn id="6" idx="6"/>
              </p:cNvCxnSpPr>
              <p:nvPr/>
            </p:nvCxnSpPr>
            <p:spPr>
              <a:xfrm flipH="1" flipV="1">
                <a:off x="2557321" y="2917142"/>
                <a:ext cx="414479" cy="141184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6" idx="4"/>
                <a:endCxn id="8" idx="0"/>
              </p:cNvCxnSpPr>
              <p:nvPr/>
            </p:nvCxnSpPr>
            <p:spPr>
              <a:xfrm>
                <a:off x="2404391" y="3058325"/>
                <a:ext cx="72109" cy="44687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9" idx="6"/>
                <a:endCxn id="10" idx="2"/>
              </p:cNvCxnSpPr>
              <p:nvPr/>
            </p:nvCxnSpPr>
            <p:spPr>
              <a:xfrm>
                <a:off x="2141078" y="2171700"/>
                <a:ext cx="463965" cy="1524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0" idx="5"/>
                <a:endCxn id="7" idx="0"/>
              </p:cNvCxnSpPr>
              <p:nvPr/>
            </p:nvCxnSpPr>
            <p:spPr>
              <a:xfrm>
                <a:off x="2800165" y="2404922"/>
                <a:ext cx="285935" cy="5391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3166922" y="3130973"/>
              <a:ext cx="1935098" cy="2007905"/>
              <a:chOff x="1265302" y="1716651"/>
              <a:chExt cx="1935098" cy="2007905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440679" y="275566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562100" y="32766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136980" y="2700478"/>
                <a:ext cx="314596" cy="30747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234219" y="3310078"/>
                <a:ext cx="436161" cy="41447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594180" y="2164767"/>
                <a:ext cx="318328" cy="30711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>
                <a:stCxn id="42" idx="1"/>
                <a:endCxn id="7" idx="5"/>
              </p:cNvCxnSpPr>
              <p:nvPr/>
            </p:nvCxnSpPr>
            <p:spPr>
              <a:xfrm flipH="1" flipV="1">
                <a:off x="1265302" y="1724826"/>
                <a:ext cx="680654" cy="36605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2" idx="4"/>
                <a:endCxn id="37" idx="1"/>
              </p:cNvCxnSpPr>
              <p:nvPr/>
            </p:nvCxnSpPr>
            <p:spPr>
              <a:xfrm>
                <a:off x="2026778" y="2286000"/>
                <a:ext cx="156274" cy="45950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6" idx="0"/>
                <a:endCxn id="37" idx="2"/>
              </p:cNvCxnSpPr>
              <p:nvPr/>
            </p:nvCxnSpPr>
            <p:spPr>
              <a:xfrm flipV="1">
                <a:off x="1676400" y="2854213"/>
                <a:ext cx="460580" cy="4223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0" idx="2"/>
                <a:endCxn id="36" idx="5"/>
              </p:cNvCxnSpPr>
              <p:nvPr/>
            </p:nvCxnSpPr>
            <p:spPr>
              <a:xfrm flipH="1" flipV="1">
                <a:off x="1757222" y="3471722"/>
                <a:ext cx="476997" cy="4559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39" idx="2"/>
                <a:endCxn id="37" idx="6"/>
              </p:cNvCxnSpPr>
              <p:nvPr/>
            </p:nvCxnSpPr>
            <p:spPr>
              <a:xfrm flipH="1" flipV="1">
                <a:off x="2451576" y="2854213"/>
                <a:ext cx="520224" cy="204113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7" idx="4"/>
                <a:endCxn id="40" idx="0"/>
              </p:cNvCxnSpPr>
              <p:nvPr/>
            </p:nvCxnSpPr>
            <p:spPr>
              <a:xfrm>
                <a:off x="2294278" y="3007948"/>
                <a:ext cx="158022" cy="30213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3" idx="2"/>
              </p:cNvCxnSpPr>
              <p:nvPr/>
            </p:nvCxnSpPr>
            <p:spPr>
              <a:xfrm>
                <a:off x="2141078" y="2171700"/>
                <a:ext cx="453102" cy="14662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60" idx="4"/>
                <a:endCxn id="39" idx="0"/>
              </p:cNvCxnSpPr>
              <p:nvPr/>
            </p:nvCxnSpPr>
            <p:spPr>
              <a:xfrm flipH="1">
                <a:off x="3086100" y="1716651"/>
                <a:ext cx="10501" cy="12273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962400" y="1454573"/>
              <a:ext cx="1759721" cy="2050627"/>
              <a:chOff x="1440679" y="2057400"/>
              <a:chExt cx="1759721" cy="2050627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440679" y="275566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547501" y="3193627"/>
                <a:ext cx="350378" cy="3429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126479" y="2736427"/>
                <a:ext cx="353582" cy="33773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62200" y="35052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605043" y="22098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>
                <a:stCxn id="61" idx="3"/>
                <a:endCxn id="56" idx="0"/>
              </p:cNvCxnSpPr>
              <p:nvPr/>
            </p:nvCxnSpPr>
            <p:spPr>
              <a:xfrm flipH="1">
                <a:off x="1554979" y="2252522"/>
                <a:ext cx="390977" cy="50314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61" idx="4"/>
                <a:endCxn id="58" idx="1"/>
              </p:cNvCxnSpPr>
              <p:nvPr/>
            </p:nvCxnSpPr>
            <p:spPr>
              <a:xfrm>
                <a:off x="2026778" y="2286000"/>
                <a:ext cx="151482" cy="4998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7" idx="0"/>
                <a:endCxn id="56" idx="5"/>
              </p:cNvCxnSpPr>
              <p:nvPr/>
            </p:nvCxnSpPr>
            <p:spPr>
              <a:xfrm flipH="1" flipV="1">
                <a:off x="1635801" y="2950784"/>
                <a:ext cx="86889" cy="24284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42" idx="7"/>
                <a:endCxn id="57" idx="4"/>
              </p:cNvCxnSpPr>
              <p:nvPr/>
            </p:nvCxnSpPr>
            <p:spPr>
              <a:xfrm flipV="1">
                <a:off x="1487499" y="3536527"/>
                <a:ext cx="235191" cy="5715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59" idx="2"/>
                <a:endCxn id="60" idx="6"/>
              </p:cNvCxnSpPr>
              <p:nvPr/>
            </p:nvCxnSpPr>
            <p:spPr>
              <a:xfrm flipH="1">
                <a:off x="2590800" y="3058326"/>
                <a:ext cx="381000" cy="56117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8" idx="3"/>
                <a:endCxn id="57" idx="6"/>
              </p:cNvCxnSpPr>
              <p:nvPr/>
            </p:nvCxnSpPr>
            <p:spPr>
              <a:xfrm flipH="1">
                <a:off x="1897879" y="3024700"/>
                <a:ext cx="280381" cy="34037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1" idx="6"/>
                <a:endCxn id="62" idx="2"/>
              </p:cNvCxnSpPr>
              <p:nvPr/>
            </p:nvCxnSpPr>
            <p:spPr>
              <a:xfrm>
                <a:off x="2141078" y="2171700"/>
                <a:ext cx="463965" cy="1524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2" idx="5"/>
                <a:endCxn id="59" idx="0"/>
              </p:cNvCxnSpPr>
              <p:nvPr/>
            </p:nvCxnSpPr>
            <p:spPr>
              <a:xfrm>
                <a:off x="2800165" y="2404922"/>
                <a:ext cx="285935" cy="53910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>
              <a:stCxn id="34" idx="2"/>
              <a:endCxn id="8" idx="5"/>
            </p:cNvCxnSpPr>
            <p:nvPr/>
          </p:nvCxnSpPr>
          <p:spPr>
            <a:xfrm flipH="1" flipV="1">
              <a:off x="2557322" y="3700322"/>
              <a:ext cx="784977" cy="5839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37" idx="2"/>
              <a:endCxn id="34" idx="6"/>
            </p:cNvCxnSpPr>
            <p:nvPr/>
          </p:nvCxnSpPr>
          <p:spPr>
            <a:xfrm flipH="1">
              <a:off x="3570899" y="4268535"/>
              <a:ext cx="467701" cy="1574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6" idx="2"/>
              <a:endCxn id="10" idx="6"/>
            </p:cNvCxnSpPr>
            <p:nvPr/>
          </p:nvCxnSpPr>
          <p:spPr>
            <a:xfrm flipH="1">
              <a:off x="2833643" y="2267135"/>
              <a:ext cx="1128757" cy="569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7" idx="2"/>
              <a:endCxn id="7" idx="6"/>
            </p:cNvCxnSpPr>
            <p:nvPr/>
          </p:nvCxnSpPr>
          <p:spPr>
            <a:xfrm flipH="1">
              <a:off x="3200400" y="2762250"/>
              <a:ext cx="868822" cy="2960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/>
            <p:nvPr/>
          </p:nvSpPr>
          <p:spPr>
            <a:xfrm>
              <a:off x="3124200" y="3505200"/>
              <a:ext cx="414111" cy="41829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stCxn id="89" idx="0"/>
              <a:endCxn id="7" idx="4"/>
            </p:cNvCxnSpPr>
            <p:nvPr/>
          </p:nvCxnSpPr>
          <p:spPr>
            <a:xfrm flipH="1" flipV="1">
              <a:off x="3086100" y="3172626"/>
              <a:ext cx="245156" cy="3325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89" idx="2"/>
              <a:endCxn id="8" idx="6"/>
            </p:cNvCxnSpPr>
            <p:nvPr/>
          </p:nvCxnSpPr>
          <p:spPr>
            <a:xfrm flipH="1" flipV="1">
              <a:off x="2590800" y="3619500"/>
              <a:ext cx="533400" cy="948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42" idx="2"/>
              <a:endCxn id="89" idx="6"/>
            </p:cNvCxnSpPr>
            <p:nvPr/>
          </p:nvCxnSpPr>
          <p:spPr>
            <a:xfrm flipH="1">
              <a:off x="3538311" y="3586022"/>
              <a:ext cx="275787" cy="1283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34" idx="0"/>
              <a:endCxn id="89" idx="4"/>
            </p:cNvCxnSpPr>
            <p:nvPr/>
          </p:nvCxnSpPr>
          <p:spPr>
            <a:xfrm flipH="1" flipV="1">
              <a:off x="3331256" y="3923498"/>
              <a:ext cx="125343" cy="2464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2443022" y="4410334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544542" y="1480381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5510" y="1492673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>
              <a:stCxn id="105" idx="4"/>
              <a:endCxn id="10" idx="0"/>
            </p:cNvCxnSpPr>
            <p:nvPr/>
          </p:nvCxnSpPr>
          <p:spPr>
            <a:xfrm flipH="1">
              <a:off x="2719343" y="1721273"/>
              <a:ext cx="230467" cy="488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56" idx="1"/>
              <a:endCxn id="104" idx="5"/>
            </p:cNvCxnSpPr>
            <p:nvPr/>
          </p:nvCxnSpPr>
          <p:spPr>
            <a:xfrm flipH="1" flipV="1">
              <a:off x="3739664" y="1675503"/>
              <a:ext cx="256214" cy="5108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2"/>
              <a:endCxn id="105" idx="6"/>
            </p:cNvCxnSpPr>
            <p:nvPr/>
          </p:nvCxnSpPr>
          <p:spPr>
            <a:xfrm flipH="1">
              <a:off x="3064110" y="1594681"/>
              <a:ext cx="480432" cy="1229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3" idx="0"/>
              <a:endCxn id="8" idx="4"/>
            </p:cNvCxnSpPr>
            <p:nvPr/>
          </p:nvCxnSpPr>
          <p:spPr>
            <a:xfrm flipH="1" flipV="1">
              <a:off x="2476500" y="3733800"/>
              <a:ext cx="80822" cy="6765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36" idx="2"/>
              <a:endCxn id="103" idx="6"/>
            </p:cNvCxnSpPr>
            <p:nvPr/>
          </p:nvCxnSpPr>
          <p:spPr>
            <a:xfrm flipH="1" flipV="1">
              <a:off x="2671622" y="4524634"/>
              <a:ext cx="792098" cy="280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6" idx="2"/>
              <a:endCxn id="4" idx="6"/>
            </p:cNvCxnSpPr>
            <p:nvPr/>
          </p:nvCxnSpPr>
          <p:spPr>
            <a:xfrm flipH="1" flipV="1">
              <a:off x="1750467" y="2818332"/>
              <a:ext cx="500993" cy="9881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8" idx="7"/>
              <a:endCxn id="62" idx="4"/>
            </p:cNvCxnSpPr>
            <p:nvPr/>
          </p:nvCxnSpPr>
          <p:spPr>
            <a:xfrm flipV="1">
              <a:off x="4950001" y="1835573"/>
              <a:ext cx="291063" cy="34748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43" idx="3"/>
              <a:endCxn id="37" idx="7"/>
            </p:cNvCxnSpPr>
            <p:nvPr/>
          </p:nvCxnSpPr>
          <p:spPr>
            <a:xfrm flipH="1">
              <a:off x="4307124" y="3841225"/>
              <a:ext cx="235294" cy="31860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39" idx="4"/>
              <a:endCxn id="40" idx="6"/>
            </p:cNvCxnSpPr>
            <p:nvPr/>
          </p:nvCxnSpPr>
          <p:spPr>
            <a:xfrm flipH="1">
              <a:off x="4572000" y="4586948"/>
              <a:ext cx="415720" cy="34469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36" idx="1"/>
              <a:endCxn id="34" idx="4"/>
            </p:cNvCxnSpPr>
            <p:nvPr/>
          </p:nvCxnSpPr>
          <p:spPr>
            <a:xfrm flipH="1" flipV="1">
              <a:off x="3456599" y="4398584"/>
              <a:ext cx="40599" cy="3258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39" idx="0"/>
              <a:endCxn id="43" idx="5"/>
            </p:cNvCxnSpPr>
            <p:nvPr/>
          </p:nvCxnSpPr>
          <p:spPr>
            <a:xfrm flipH="1" flipV="1">
              <a:off x="4767510" y="3841225"/>
              <a:ext cx="220210" cy="51712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6" idx="3"/>
              <a:endCxn id="5" idx="7"/>
            </p:cNvCxnSpPr>
            <p:nvPr/>
          </p:nvCxnSpPr>
          <p:spPr>
            <a:xfrm flipH="1">
              <a:off x="1861166" y="3016973"/>
              <a:ext cx="435086" cy="3156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58" idx="4"/>
              <a:endCxn id="60" idx="0"/>
            </p:cNvCxnSpPr>
            <p:nvPr/>
          </p:nvCxnSpPr>
          <p:spPr>
            <a:xfrm>
              <a:off x="4824991" y="2471333"/>
              <a:ext cx="173230" cy="43104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7" idx="3"/>
              <a:endCxn id="8" idx="7"/>
            </p:cNvCxnSpPr>
            <p:nvPr/>
          </p:nvCxnSpPr>
          <p:spPr>
            <a:xfrm flipH="1">
              <a:off x="2557322" y="3139148"/>
              <a:ext cx="447956" cy="3995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0" idx="2"/>
              <a:endCxn id="57" idx="5"/>
            </p:cNvCxnSpPr>
            <p:nvPr/>
          </p:nvCxnSpPr>
          <p:spPr>
            <a:xfrm flipH="1" flipV="1">
              <a:off x="4368288" y="2883483"/>
              <a:ext cx="515633" cy="13319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56" idx="6"/>
              <a:endCxn id="58" idx="2"/>
            </p:cNvCxnSpPr>
            <p:nvPr/>
          </p:nvCxnSpPr>
          <p:spPr>
            <a:xfrm>
              <a:off x="4191000" y="2267135"/>
              <a:ext cx="457200" cy="353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" idx="4"/>
              <a:endCxn id="6" idx="7"/>
            </p:cNvCxnSpPr>
            <p:nvPr/>
          </p:nvCxnSpPr>
          <p:spPr>
            <a:xfrm flipH="1">
              <a:off x="2512529" y="2438400"/>
              <a:ext cx="206814" cy="37891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58" idx="6"/>
              <a:endCxn id="59" idx="2"/>
            </p:cNvCxnSpPr>
            <p:nvPr/>
          </p:nvCxnSpPr>
          <p:spPr>
            <a:xfrm>
              <a:off x="5001782" y="2302467"/>
              <a:ext cx="491739" cy="15303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4" idx="5"/>
              <a:endCxn id="8" idx="1"/>
            </p:cNvCxnSpPr>
            <p:nvPr/>
          </p:nvCxnSpPr>
          <p:spPr>
            <a:xfrm>
              <a:off x="1705100" y="2925340"/>
              <a:ext cx="690578" cy="61333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34" idx="7"/>
              <a:endCxn id="43" idx="2"/>
            </p:cNvCxnSpPr>
            <p:nvPr/>
          </p:nvCxnSpPr>
          <p:spPr>
            <a:xfrm flipV="1">
              <a:off x="3537421" y="3732645"/>
              <a:ext cx="958379" cy="47081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Projecting Tweets…</a:t>
            </a:r>
            <a:endParaRPr lang="en-US" dirty="0"/>
          </a:p>
        </p:txBody>
      </p:sp>
      <p:sp>
        <p:nvSpPr>
          <p:cNvPr id="8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72CF3E9-F6AC-4F89-8410-765D29552F32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D3AB69-B85A-4173-B386-1237E2F9F00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1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47958" y="2030695"/>
            <a:ext cx="4281442" cy="3684305"/>
            <a:chOff x="1440679" y="1454573"/>
            <a:chExt cx="4281442" cy="3684305"/>
          </a:xfrm>
        </p:grpSpPr>
        <p:grpSp>
          <p:nvGrpSpPr>
            <p:cNvPr id="53" name="Group 52"/>
            <p:cNvGrpSpPr/>
            <p:nvPr/>
          </p:nvGrpSpPr>
          <p:grpSpPr>
            <a:xfrm>
              <a:off x="1440679" y="2057400"/>
              <a:ext cx="1759721" cy="1676400"/>
              <a:chOff x="1440679" y="2057400"/>
              <a:chExt cx="1759721" cy="16764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440679" y="2667000"/>
                <a:ext cx="309788" cy="302664"/>
              </a:xfrm>
              <a:prstGeom prst="ellips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562100" y="3276599"/>
                <a:ext cx="350378" cy="382733"/>
              </a:xfrm>
              <a:prstGeom prst="ellips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251460" y="2775958"/>
                <a:ext cx="305861" cy="282367"/>
              </a:xfrm>
              <a:prstGeom prst="ellips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362200" y="3505200"/>
                <a:ext cx="228600" cy="228600"/>
              </a:xfrm>
              <a:prstGeom prst="ellips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605043" y="2209800"/>
                <a:ext cx="228600" cy="228600"/>
              </a:xfrm>
              <a:prstGeom prst="ellipse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>
                <a:stCxn id="9" idx="3"/>
                <a:endCxn id="4" idx="0"/>
              </p:cNvCxnSpPr>
              <p:nvPr/>
            </p:nvCxnSpPr>
            <p:spPr>
              <a:xfrm flipH="1">
                <a:off x="1595573" y="2252522"/>
                <a:ext cx="350383" cy="414478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9" idx="4"/>
                <a:endCxn id="6" idx="1"/>
              </p:cNvCxnSpPr>
              <p:nvPr/>
            </p:nvCxnSpPr>
            <p:spPr>
              <a:xfrm>
                <a:off x="2026778" y="2286000"/>
                <a:ext cx="269474" cy="53131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5" idx="0"/>
                <a:endCxn id="4" idx="4"/>
              </p:cNvCxnSpPr>
              <p:nvPr/>
            </p:nvCxnSpPr>
            <p:spPr>
              <a:xfrm flipH="1" flipV="1">
                <a:off x="1595573" y="2969664"/>
                <a:ext cx="141716" cy="306935"/>
              </a:xfrm>
              <a:prstGeom prst="line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8" idx="2"/>
                <a:endCxn id="5" idx="5"/>
              </p:cNvCxnSpPr>
              <p:nvPr/>
            </p:nvCxnSpPr>
            <p:spPr>
              <a:xfrm flipH="1" flipV="1">
                <a:off x="1861166" y="3603282"/>
                <a:ext cx="501034" cy="16218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7" idx="2"/>
                <a:endCxn id="6" idx="6"/>
              </p:cNvCxnSpPr>
              <p:nvPr/>
            </p:nvCxnSpPr>
            <p:spPr>
              <a:xfrm flipH="1" flipV="1">
                <a:off x="2557321" y="2917142"/>
                <a:ext cx="414479" cy="141184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6" idx="4"/>
                <a:endCxn id="8" idx="0"/>
              </p:cNvCxnSpPr>
              <p:nvPr/>
            </p:nvCxnSpPr>
            <p:spPr>
              <a:xfrm>
                <a:off x="2404391" y="3058325"/>
                <a:ext cx="72109" cy="446875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9" idx="6"/>
                <a:endCxn id="10" idx="2"/>
              </p:cNvCxnSpPr>
              <p:nvPr/>
            </p:nvCxnSpPr>
            <p:spPr>
              <a:xfrm>
                <a:off x="2141078" y="2171700"/>
                <a:ext cx="463965" cy="15240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10" idx="5"/>
                <a:endCxn id="7" idx="0"/>
              </p:cNvCxnSpPr>
              <p:nvPr/>
            </p:nvCxnSpPr>
            <p:spPr>
              <a:xfrm>
                <a:off x="2800165" y="2404922"/>
                <a:ext cx="285935" cy="539104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3166922" y="3130973"/>
              <a:ext cx="1935098" cy="2007905"/>
              <a:chOff x="1265302" y="1716651"/>
              <a:chExt cx="1935098" cy="2007905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440679" y="2755662"/>
                <a:ext cx="228600" cy="228600"/>
              </a:xfrm>
              <a:prstGeom prst="ellipse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562100" y="3276600"/>
                <a:ext cx="228600" cy="228600"/>
              </a:xfrm>
              <a:prstGeom prst="ellipse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136980" y="2700478"/>
                <a:ext cx="314596" cy="307470"/>
              </a:xfrm>
              <a:prstGeom prst="ellipse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234219" y="3310078"/>
                <a:ext cx="436161" cy="414478"/>
              </a:xfrm>
              <a:prstGeom prst="ellipse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594180" y="2164767"/>
                <a:ext cx="318328" cy="307111"/>
              </a:xfrm>
              <a:prstGeom prst="ellipse">
                <a:avLst/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>
                <a:stCxn id="42" idx="1"/>
                <a:endCxn id="7" idx="5"/>
              </p:cNvCxnSpPr>
              <p:nvPr/>
            </p:nvCxnSpPr>
            <p:spPr>
              <a:xfrm flipH="1" flipV="1">
                <a:off x="1265302" y="1724826"/>
                <a:ext cx="680654" cy="366052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2" idx="4"/>
                <a:endCxn id="37" idx="1"/>
              </p:cNvCxnSpPr>
              <p:nvPr/>
            </p:nvCxnSpPr>
            <p:spPr>
              <a:xfrm>
                <a:off x="2026778" y="2286000"/>
                <a:ext cx="156274" cy="459506"/>
              </a:xfrm>
              <a:prstGeom prst="line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36" idx="0"/>
                <a:endCxn id="37" idx="2"/>
              </p:cNvCxnSpPr>
              <p:nvPr/>
            </p:nvCxnSpPr>
            <p:spPr>
              <a:xfrm flipV="1">
                <a:off x="1676400" y="2854213"/>
                <a:ext cx="460580" cy="422387"/>
              </a:xfrm>
              <a:prstGeom prst="line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0" idx="2"/>
                <a:endCxn id="36" idx="5"/>
              </p:cNvCxnSpPr>
              <p:nvPr/>
            </p:nvCxnSpPr>
            <p:spPr>
              <a:xfrm flipH="1" flipV="1">
                <a:off x="1757222" y="3471722"/>
                <a:ext cx="476997" cy="45595"/>
              </a:xfrm>
              <a:prstGeom prst="line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39" idx="2"/>
                <a:endCxn id="37" idx="6"/>
              </p:cNvCxnSpPr>
              <p:nvPr/>
            </p:nvCxnSpPr>
            <p:spPr>
              <a:xfrm flipH="1" flipV="1">
                <a:off x="2451576" y="2854213"/>
                <a:ext cx="520224" cy="204113"/>
              </a:xfrm>
              <a:prstGeom prst="line">
                <a:avLst/>
              </a:prstGeom>
              <a:ln w="762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37" idx="4"/>
                <a:endCxn id="40" idx="0"/>
              </p:cNvCxnSpPr>
              <p:nvPr/>
            </p:nvCxnSpPr>
            <p:spPr>
              <a:xfrm>
                <a:off x="2294278" y="3007948"/>
                <a:ext cx="158022" cy="302130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2" idx="6"/>
                <a:endCxn id="43" idx="2"/>
              </p:cNvCxnSpPr>
              <p:nvPr/>
            </p:nvCxnSpPr>
            <p:spPr>
              <a:xfrm>
                <a:off x="2141078" y="2171700"/>
                <a:ext cx="453102" cy="146623"/>
              </a:xfrm>
              <a:prstGeom prst="line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60" idx="4"/>
                <a:endCxn id="39" idx="0"/>
              </p:cNvCxnSpPr>
              <p:nvPr/>
            </p:nvCxnSpPr>
            <p:spPr>
              <a:xfrm flipH="1">
                <a:off x="3086100" y="1716651"/>
                <a:ext cx="10501" cy="122737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962400" y="1454573"/>
              <a:ext cx="1759721" cy="2050627"/>
              <a:chOff x="1440679" y="2057400"/>
              <a:chExt cx="1759721" cy="2050627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440679" y="2755662"/>
                <a:ext cx="228600" cy="228600"/>
              </a:xfrm>
              <a:prstGeom prst="ellips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547501" y="3193627"/>
                <a:ext cx="350378" cy="342900"/>
              </a:xfrm>
              <a:prstGeom prst="ellips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126479" y="2736427"/>
                <a:ext cx="353582" cy="337733"/>
              </a:xfrm>
              <a:prstGeom prst="ellips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971800" y="2944026"/>
                <a:ext cx="228600" cy="228600"/>
              </a:xfrm>
              <a:prstGeom prst="ellips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62200" y="3505200"/>
                <a:ext cx="228600" cy="228600"/>
              </a:xfrm>
              <a:prstGeom prst="ellips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912478" y="2057400"/>
                <a:ext cx="228600" cy="228600"/>
              </a:xfrm>
              <a:prstGeom prst="ellips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605043" y="2209800"/>
                <a:ext cx="228600" cy="228600"/>
              </a:xfrm>
              <a:prstGeom prst="ellips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>
                <a:stCxn id="61" idx="3"/>
                <a:endCxn id="56" idx="0"/>
              </p:cNvCxnSpPr>
              <p:nvPr/>
            </p:nvCxnSpPr>
            <p:spPr>
              <a:xfrm flipH="1">
                <a:off x="1554979" y="2252522"/>
                <a:ext cx="390977" cy="5031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61" idx="4"/>
                <a:endCxn id="58" idx="1"/>
              </p:cNvCxnSpPr>
              <p:nvPr/>
            </p:nvCxnSpPr>
            <p:spPr>
              <a:xfrm>
                <a:off x="2026778" y="2286000"/>
                <a:ext cx="151482" cy="499887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7" idx="0"/>
                <a:endCxn id="56" idx="5"/>
              </p:cNvCxnSpPr>
              <p:nvPr/>
            </p:nvCxnSpPr>
            <p:spPr>
              <a:xfrm flipH="1" flipV="1">
                <a:off x="1635801" y="2950784"/>
                <a:ext cx="86889" cy="242843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42" idx="7"/>
                <a:endCxn id="57" idx="4"/>
              </p:cNvCxnSpPr>
              <p:nvPr/>
            </p:nvCxnSpPr>
            <p:spPr>
              <a:xfrm flipV="1">
                <a:off x="1487499" y="3536527"/>
                <a:ext cx="235191" cy="571500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59" idx="2"/>
                <a:endCxn id="60" idx="6"/>
              </p:cNvCxnSpPr>
              <p:nvPr/>
            </p:nvCxnSpPr>
            <p:spPr>
              <a:xfrm flipH="1">
                <a:off x="2590800" y="3058326"/>
                <a:ext cx="381000" cy="561174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8" idx="3"/>
                <a:endCxn id="57" idx="6"/>
              </p:cNvCxnSpPr>
              <p:nvPr/>
            </p:nvCxnSpPr>
            <p:spPr>
              <a:xfrm flipH="1">
                <a:off x="1897879" y="3024700"/>
                <a:ext cx="280381" cy="340377"/>
              </a:xfrm>
              <a:prstGeom prst="line">
                <a:avLst/>
              </a:prstGeom>
              <a:ln w="571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1" idx="6"/>
                <a:endCxn id="62" idx="2"/>
              </p:cNvCxnSpPr>
              <p:nvPr/>
            </p:nvCxnSpPr>
            <p:spPr>
              <a:xfrm>
                <a:off x="2141078" y="2171700"/>
                <a:ext cx="463965" cy="152400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2" idx="5"/>
                <a:endCxn id="59" idx="0"/>
              </p:cNvCxnSpPr>
              <p:nvPr/>
            </p:nvCxnSpPr>
            <p:spPr>
              <a:xfrm>
                <a:off x="2800165" y="2404922"/>
                <a:ext cx="285935" cy="539104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>
              <a:stCxn id="34" idx="2"/>
              <a:endCxn id="8" idx="5"/>
            </p:cNvCxnSpPr>
            <p:nvPr/>
          </p:nvCxnSpPr>
          <p:spPr>
            <a:xfrm flipH="1" flipV="1">
              <a:off x="2557322" y="3700322"/>
              <a:ext cx="784977" cy="58396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37" idx="2"/>
              <a:endCxn id="34" idx="6"/>
            </p:cNvCxnSpPr>
            <p:nvPr/>
          </p:nvCxnSpPr>
          <p:spPr>
            <a:xfrm flipH="1">
              <a:off x="3570899" y="4268535"/>
              <a:ext cx="467701" cy="15749"/>
            </a:xfrm>
            <a:prstGeom prst="line">
              <a:avLst/>
            </a:prstGeom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6" idx="2"/>
              <a:endCxn id="10" idx="6"/>
            </p:cNvCxnSpPr>
            <p:nvPr/>
          </p:nvCxnSpPr>
          <p:spPr>
            <a:xfrm flipH="1">
              <a:off x="2833643" y="2267135"/>
              <a:ext cx="1128757" cy="569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7" idx="2"/>
              <a:endCxn id="7" idx="6"/>
            </p:cNvCxnSpPr>
            <p:nvPr/>
          </p:nvCxnSpPr>
          <p:spPr>
            <a:xfrm flipH="1">
              <a:off x="3200400" y="2762250"/>
              <a:ext cx="868822" cy="29607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/>
            <p:nvPr/>
          </p:nvSpPr>
          <p:spPr>
            <a:xfrm>
              <a:off x="3124200" y="3505200"/>
              <a:ext cx="414111" cy="41829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stCxn id="89" idx="0"/>
              <a:endCxn id="7" idx="4"/>
            </p:cNvCxnSpPr>
            <p:nvPr/>
          </p:nvCxnSpPr>
          <p:spPr>
            <a:xfrm flipH="1" flipV="1">
              <a:off x="3086100" y="3172626"/>
              <a:ext cx="245156" cy="33257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89" idx="2"/>
              <a:endCxn id="8" idx="6"/>
            </p:cNvCxnSpPr>
            <p:nvPr/>
          </p:nvCxnSpPr>
          <p:spPr>
            <a:xfrm flipH="1" flipV="1">
              <a:off x="2590800" y="3619500"/>
              <a:ext cx="533400" cy="9484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42" idx="2"/>
              <a:endCxn id="89" idx="6"/>
            </p:cNvCxnSpPr>
            <p:nvPr/>
          </p:nvCxnSpPr>
          <p:spPr>
            <a:xfrm flipH="1">
              <a:off x="3538311" y="3586022"/>
              <a:ext cx="275787" cy="128327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34" idx="0"/>
              <a:endCxn id="89" idx="4"/>
            </p:cNvCxnSpPr>
            <p:nvPr/>
          </p:nvCxnSpPr>
          <p:spPr>
            <a:xfrm flipH="1" flipV="1">
              <a:off x="3331256" y="3923498"/>
              <a:ext cx="125343" cy="246486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2443022" y="4410334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544542" y="1480381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5510" y="1492673"/>
              <a:ext cx="228600" cy="2286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>
              <a:stCxn id="105" idx="4"/>
              <a:endCxn id="10" idx="0"/>
            </p:cNvCxnSpPr>
            <p:nvPr/>
          </p:nvCxnSpPr>
          <p:spPr>
            <a:xfrm flipH="1">
              <a:off x="2719343" y="1721273"/>
              <a:ext cx="230467" cy="48852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56" idx="1"/>
              <a:endCxn id="104" idx="5"/>
            </p:cNvCxnSpPr>
            <p:nvPr/>
          </p:nvCxnSpPr>
          <p:spPr>
            <a:xfrm flipH="1" flipV="1">
              <a:off x="3739664" y="1675503"/>
              <a:ext cx="256214" cy="5108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4" idx="2"/>
              <a:endCxn id="105" idx="6"/>
            </p:cNvCxnSpPr>
            <p:nvPr/>
          </p:nvCxnSpPr>
          <p:spPr>
            <a:xfrm flipH="1">
              <a:off x="3064110" y="1594681"/>
              <a:ext cx="480432" cy="1229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3" idx="0"/>
              <a:endCxn id="8" idx="4"/>
            </p:cNvCxnSpPr>
            <p:nvPr/>
          </p:nvCxnSpPr>
          <p:spPr>
            <a:xfrm flipH="1" flipV="1">
              <a:off x="2476500" y="3733800"/>
              <a:ext cx="80822" cy="6765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36" idx="2"/>
              <a:endCxn id="103" idx="6"/>
            </p:cNvCxnSpPr>
            <p:nvPr/>
          </p:nvCxnSpPr>
          <p:spPr>
            <a:xfrm flipH="1" flipV="1">
              <a:off x="2671622" y="4524634"/>
              <a:ext cx="792098" cy="28058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6" idx="2"/>
              <a:endCxn id="4" idx="6"/>
            </p:cNvCxnSpPr>
            <p:nvPr/>
          </p:nvCxnSpPr>
          <p:spPr>
            <a:xfrm flipH="1" flipV="1">
              <a:off x="1750467" y="2818332"/>
              <a:ext cx="500993" cy="9881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8" idx="7"/>
              <a:endCxn id="62" idx="4"/>
            </p:cNvCxnSpPr>
            <p:nvPr/>
          </p:nvCxnSpPr>
          <p:spPr>
            <a:xfrm flipV="1">
              <a:off x="4950001" y="1835573"/>
              <a:ext cx="291063" cy="347487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43" idx="3"/>
              <a:endCxn id="37" idx="7"/>
            </p:cNvCxnSpPr>
            <p:nvPr/>
          </p:nvCxnSpPr>
          <p:spPr>
            <a:xfrm flipH="1">
              <a:off x="4307124" y="3841225"/>
              <a:ext cx="235294" cy="318603"/>
            </a:xfrm>
            <a:prstGeom prst="line">
              <a:avLst/>
            </a:prstGeom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39" idx="4"/>
              <a:endCxn id="40" idx="6"/>
            </p:cNvCxnSpPr>
            <p:nvPr/>
          </p:nvCxnSpPr>
          <p:spPr>
            <a:xfrm flipH="1">
              <a:off x="4572000" y="4586948"/>
              <a:ext cx="415720" cy="344691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36" idx="1"/>
              <a:endCxn id="34" idx="4"/>
            </p:cNvCxnSpPr>
            <p:nvPr/>
          </p:nvCxnSpPr>
          <p:spPr>
            <a:xfrm flipH="1" flipV="1">
              <a:off x="3456599" y="4398584"/>
              <a:ext cx="40599" cy="325816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39" idx="0"/>
              <a:endCxn id="43" idx="5"/>
            </p:cNvCxnSpPr>
            <p:nvPr/>
          </p:nvCxnSpPr>
          <p:spPr>
            <a:xfrm flipH="1" flipV="1">
              <a:off x="4767510" y="3841225"/>
              <a:ext cx="220210" cy="517123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6" idx="3"/>
              <a:endCxn id="5" idx="7"/>
            </p:cNvCxnSpPr>
            <p:nvPr/>
          </p:nvCxnSpPr>
          <p:spPr>
            <a:xfrm flipH="1">
              <a:off x="1861166" y="3016973"/>
              <a:ext cx="435086" cy="315676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58" idx="4"/>
              <a:endCxn id="60" idx="0"/>
            </p:cNvCxnSpPr>
            <p:nvPr/>
          </p:nvCxnSpPr>
          <p:spPr>
            <a:xfrm>
              <a:off x="4824991" y="2471333"/>
              <a:ext cx="173230" cy="431040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7" idx="3"/>
              <a:endCxn id="8" idx="7"/>
            </p:cNvCxnSpPr>
            <p:nvPr/>
          </p:nvCxnSpPr>
          <p:spPr>
            <a:xfrm flipH="1">
              <a:off x="2557322" y="3139148"/>
              <a:ext cx="447956" cy="39953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0" idx="2"/>
              <a:endCxn id="57" idx="5"/>
            </p:cNvCxnSpPr>
            <p:nvPr/>
          </p:nvCxnSpPr>
          <p:spPr>
            <a:xfrm flipH="1" flipV="1">
              <a:off x="4368288" y="2883483"/>
              <a:ext cx="515633" cy="133190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56" idx="6"/>
              <a:endCxn id="58" idx="2"/>
            </p:cNvCxnSpPr>
            <p:nvPr/>
          </p:nvCxnSpPr>
          <p:spPr>
            <a:xfrm>
              <a:off x="4191000" y="2267135"/>
              <a:ext cx="457200" cy="35332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" idx="4"/>
              <a:endCxn id="6" idx="7"/>
            </p:cNvCxnSpPr>
            <p:nvPr/>
          </p:nvCxnSpPr>
          <p:spPr>
            <a:xfrm flipH="1">
              <a:off x="2512529" y="2438400"/>
              <a:ext cx="206814" cy="37891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58" idx="6"/>
              <a:endCxn id="59" idx="2"/>
            </p:cNvCxnSpPr>
            <p:nvPr/>
          </p:nvCxnSpPr>
          <p:spPr>
            <a:xfrm>
              <a:off x="5001782" y="2302467"/>
              <a:ext cx="491739" cy="153032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34" idx="7"/>
              <a:endCxn id="43" idx="2"/>
            </p:cNvCxnSpPr>
            <p:nvPr/>
          </p:nvCxnSpPr>
          <p:spPr>
            <a:xfrm flipV="1">
              <a:off x="3537421" y="3732645"/>
              <a:ext cx="958379" cy="470817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4" idx="5"/>
              <a:endCxn id="8" idx="1"/>
            </p:cNvCxnSpPr>
            <p:nvPr/>
          </p:nvCxnSpPr>
          <p:spPr>
            <a:xfrm>
              <a:off x="1705100" y="2925340"/>
              <a:ext cx="690578" cy="61333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Interest Peaks</a:t>
            </a:r>
            <a:endParaRPr lang="en-US" dirty="0"/>
          </a:p>
        </p:txBody>
      </p:sp>
      <p:sp>
        <p:nvSpPr>
          <p:cNvPr id="8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72CF3E9-F6AC-4F89-8410-765D29552F32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9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D3AB69-B85A-4173-B386-1237E2F9F00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Interest Peaks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27376" y="1143000"/>
            <a:ext cx="6401057" cy="4979705"/>
            <a:chOff x="989376" y="1284707"/>
            <a:chExt cx="6401057" cy="4979705"/>
          </a:xfrm>
        </p:grpSpPr>
        <p:grpSp>
          <p:nvGrpSpPr>
            <p:cNvPr id="2" name="Group 1"/>
            <p:cNvGrpSpPr/>
            <p:nvPr/>
          </p:nvGrpSpPr>
          <p:grpSpPr>
            <a:xfrm>
              <a:off x="1451861" y="1284707"/>
              <a:ext cx="5805442" cy="4979705"/>
              <a:chOff x="1440679" y="1454573"/>
              <a:chExt cx="4281442" cy="368430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440679" y="2057400"/>
                <a:ext cx="1759721" cy="1676400"/>
                <a:chOff x="1440679" y="2057400"/>
                <a:chExt cx="1759721" cy="1676400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1440679" y="2667000"/>
                  <a:ext cx="309788" cy="302664"/>
                </a:xfrm>
                <a:prstGeom prst="ellips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1562100" y="3276599"/>
                  <a:ext cx="350378" cy="382733"/>
                </a:xfrm>
                <a:prstGeom prst="ellips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2251460" y="2775958"/>
                  <a:ext cx="305861" cy="282367"/>
                </a:xfrm>
                <a:prstGeom prst="ellips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2971800" y="2944026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2362200" y="3505200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912478" y="2057400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605043" y="2209800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/>
                <p:cNvCxnSpPr>
                  <a:stCxn id="9" idx="3"/>
                  <a:endCxn id="4" idx="0"/>
                </p:cNvCxnSpPr>
                <p:nvPr/>
              </p:nvCxnSpPr>
              <p:spPr>
                <a:xfrm flipH="1">
                  <a:off x="1595573" y="2252522"/>
                  <a:ext cx="350383" cy="41447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9" idx="4"/>
                  <a:endCxn id="6" idx="1"/>
                </p:cNvCxnSpPr>
                <p:nvPr/>
              </p:nvCxnSpPr>
              <p:spPr>
                <a:xfrm>
                  <a:off x="2026778" y="2286000"/>
                  <a:ext cx="269474" cy="53131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>
                  <a:stCxn id="5" idx="0"/>
                  <a:endCxn id="4" idx="4"/>
                </p:cNvCxnSpPr>
                <p:nvPr/>
              </p:nvCxnSpPr>
              <p:spPr>
                <a:xfrm flipH="1" flipV="1">
                  <a:off x="1595573" y="2969664"/>
                  <a:ext cx="141716" cy="306935"/>
                </a:xfrm>
                <a:prstGeom prst="line">
                  <a:avLst/>
                </a:prstGeom>
                <a:ln w="571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>
                  <a:stCxn id="8" idx="2"/>
                  <a:endCxn id="5" idx="5"/>
                </p:cNvCxnSpPr>
                <p:nvPr/>
              </p:nvCxnSpPr>
              <p:spPr>
                <a:xfrm flipH="1" flipV="1">
                  <a:off x="1861166" y="3603282"/>
                  <a:ext cx="501034" cy="1621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>
                  <a:stCxn id="7" idx="2"/>
                  <a:endCxn id="6" idx="6"/>
                </p:cNvCxnSpPr>
                <p:nvPr/>
              </p:nvCxnSpPr>
              <p:spPr>
                <a:xfrm flipH="1" flipV="1">
                  <a:off x="2557321" y="2917142"/>
                  <a:ext cx="414479" cy="141184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stCxn id="6" idx="4"/>
                  <a:endCxn id="8" idx="0"/>
                </p:cNvCxnSpPr>
                <p:nvPr/>
              </p:nvCxnSpPr>
              <p:spPr>
                <a:xfrm>
                  <a:off x="2404391" y="3058325"/>
                  <a:ext cx="72109" cy="44687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>
                  <a:stCxn id="9" idx="6"/>
                  <a:endCxn id="10" idx="2"/>
                </p:cNvCxnSpPr>
                <p:nvPr/>
              </p:nvCxnSpPr>
              <p:spPr>
                <a:xfrm>
                  <a:off x="2141078" y="2171700"/>
                  <a:ext cx="463965" cy="15240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>
                  <a:stCxn id="10" idx="5"/>
                  <a:endCxn id="7" idx="0"/>
                </p:cNvCxnSpPr>
                <p:nvPr/>
              </p:nvCxnSpPr>
              <p:spPr>
                <a:xfrm>
                  <a:off x="2800165" y="2404922"/>
                  <a:ext cx="285935" cy="53910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3166922" y="3130973"/>
                <a:ext cx="1935098" cy="2007905"/>
                <a:chOff x="1265302" y="1716651"/>
                <a:chExt cx="1935098" cy="200790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440679" y="2755662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1562100" y="3276600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2136980" y="2700478"/>
                  <a:ext cx="314596" cy="307470"/>
                </a:xfrm>
                <a:prstGeom prst="ellips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971800" y="2944026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2234219" y="3310078"/>
                  <a:ext cx="436161" cy="414478"/>
                </a:xfrm>
                <a:prstGeom prst="ellips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1912478" y="2057400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2594180" y="2164767"/>
                  <a:ext cx="318328" cy="307111"/>
                </a:xfrm>
                <a:prstGeom prst="ellipse">
                  <a:avLst/>
                </a:prstGeom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/>
                <p:cNvCxnSpPr>
                  <a:stCxn id="42" idx="1"/>
                  <a:endCxn id="7" idx="5"/>
                </p:cNvCxnSpPr>
                <p:nvPr/>
              </p:nvCxnSpPr>
              <p:spPr>
                <a:xfrm flipH="1" flipV="1">
                  <a:off x="1265302" y="1724826"/>
                  <a:ext cx="680654" cy="366052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2" idx="4"/>
                  <a:endCxn id="37" idx="1"/>
                </p:cNvCxnSpPr>
                <p:nvPr/>
              </p:nvCxnSpPr>
              <p:spPr>
                <a:xfrm>
                  <a:off x="2026778" y="2286000"/>
                  <a:ext cx="156274" cy="45950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36" idx="0"/>
                  <a:endCxn id="37" idx="2"/>
                </p:cNvCxnSpPr>
                <p:nvPr/>
              </p:nvCxnSpPr>
              <p:spPr>
                <a:xfrm flipV="1">
                  <a:off x="1676400" y="2854213"/>
                  <a:ext cx="460580" cy="422387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>
                  <a:stCxn id="40" idx="2"/>
                  <a:endCxn id="36" idx="5"/>
                </p:cNvCxnSpPr>
                <p:nvPr/>
              </p:nvCxnSpPr>
              <p:spPr>
                <a:xfrm flipH="1" flipV="1">
                  <a:off x="1757222" y="3471722"/>
                  <a:ext cx="476997" cy="4559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>
                  <a:stCxn id="39" idx="2"/>
                  <a:endCxn id="37" idx="6"/>
                </p:cNvCxnSpPr>
                <p:nvPr/>
              </p:nvCxnSpPr>
              <p:spPr>
                <a:xfrm flipH="1" flipV="1">
                  <a:off x="2451576" y="2854213"/>
                  <a:ext cx="520224" cy="204113"/>
                </a:xfrm>
                <a:prstGeom prst="line">
                  <a:avLst/>
                </a:prstGeom>
                <a:ln w="7620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37" idx="4"/>
                  <a:endCxn id="40" idx="0"/>
                </p:cNvCxnSpPr>
                <p:nvPr/>
              </p:nvCxnSpPr>
              <p:spPr>
                <a:xfrm>
                  <a:off x="2294278" y="3007948"/>
                  <a:ext cx="158022" cy="302130"/>
                </a:xfrm>
                <a:prstGeom prst="line">
                  <a:avLst/>
                </a:prstGeom>
                <a:ln w="571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42" idx="6"/>
                  <a:endCxn id="43" idx="2"/>
                </p:cNvCxnSpPr>
                <p:nvPr/>
              </p:nvCxnSpPr>
              <p:spPr>
                <a:xfrm>
                  <a:off x="2141078" y="2171700"/>
                  <a:ext cx="453102" cy="146623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60" idx="4"/>
                  <a:endCxn id="39" idx="0"/>
                </p:cNvCxnSpPr>
                <p:nvPr/>
              </p:nvCxnSpPr>
              <p:spPr>
                <a:xfrm flipH="1">
                  <a:off x="3086100" y="1716651"/>
                  <a:ext cx="10501" cy="12273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3962400" y="1454573"/>
                <a:ext cx="1759721" cy="2050627"/>
                <a:chOff x="1440679" y="2057400"/>
                <a:chExt cx="1759721" cy="2050627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1440679" y="2755662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1547501" y="3193627"/>
                  <a:ext cx="350378" cy="342900"/>
                </a:xfrm>
                <a:prstGeom prst="ellips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2126479" y="2736427"/>
                  <a:ext cx="353582" cy="337733"/>
                </a:xfrm>
                <a:prstGeom prst="ellips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2971800" y="2944026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2362200" y="3505200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912478" y="2057400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2605043" y="2209800"/>
                  <a:ext cx="228600" cy="228600"/>
                </a:xfrm>
                <a:prstGeom prst="ellipse">
                  <a:avLst/>
                </a:prstGeom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Connector 62"/>
                <p:cNvCxnSpPr>
                  <a:stCxn id="61" idx="3"/>
                  <a:endCxn id="56" idx="0"/>
                </p:cNvCxnSpPr>
                <p:nvPr/>
              </p:nvCxnSpPr>
              <p:spPr>
                <a:xfrm flipH="1">
                  <a:off x="1554979" y="2252522"/>
                  <a:ext cx="390977" cy="503140"/>
                </a:xfrm>
                <a:prstGeom prst="line">
                  <a:avLst/>
                </a:prstGeom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1" idx="4"/>
                  <a:endCxn id="58" idx="1"/>
                </p:cNvCxnSpPr>
                <p:nvPr/>
              </p:nvCxnSpPr>
              <p:spPr>
                <a:xfrm>
                  <a:off x="2026778" y="2286000"/>
                  <a:ext cx="151482" cy="499887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7" idx="0"/>
                  <a:endCxn id="56" idx="5"/>
                </p:cNvCxnSpPr>
                <p:nvPr/>
              </p:nvCxnSpPr>
              <p:spPr>
                <a:xfrm flipH="1" flipV="1">
                  <a:off x="1635801" y="2950784"/>
                  <a:ext cx="86889" cy="242843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42" idx="7"/>
                  <a:endCxn id="57" idx="4"/>
                </p:cNvCxnSpPr>
                <p:nvPr/>
              </p:nvCxnSpPr>
              <p:spPr>
                <a:xfrm flipV="1">
                  <a:off x="1487499" y="3536527"/>
                  <a:ext cx="235191" cy="571500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59" idx="2"/>
                  <a:endCxn id="60" idx="6"/>
                </p:cNvCxnSpPr>
                <p:nvPr/>
              </p:nvCxnSpPr>
              <p:spPr>
                <a:xfrm flipH="1">
                  <a:off x="2590800" y="3058326"/>
                  <a:ext cx="381000" cy="561174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58" idx="3"/>
                  <a:endCxn id="57" idx="6"/>
                </p:cNvCxnSpPr>
                <p:nvPr/>
              </p:nvCxnSpPr>
              <p:spPr>
                <a:xfrm flipH="1">
                  <a:off x="1897879" y="3024700"/>
                  <a:ext cx="280381" cy="340377"/>
                </a:xfrm>
                <a:prstGeom prst="line">
                  <a:avLst/>
                </a:prstGeom>
                <a:ln w="571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stCxn id="61" idx="6"/>
                  <a:endCxn id="62" idx="2"/>
                </p:cNvCxnSpPr>
                <p:nvPr/>
              </p:nvCxnSpPr>
              <p:spPr>
                <a:xfrm>
                  <a:off x="2141078" y="2171700"/>
                  <a:ext cx="463965" cy="152400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2" idx="5"/>
                  <a:endCxn id="59" idx="0"/>
                </p:cNvCxnSpPr>
                <p:nvPr/>
              </p:nvCxnSpPr>
              <p:spPr>
                <a:xfrm>
                  <a:off x="2800165" y="2404922"/>
                  <a:ext cx="285935" cy="539104"/>
                </a:xfrm>
                <a:prstGeom prst="line">
                  <a:avLst/>
                </a:prstGeom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1" name="Straight Connector 70"/>
              <p:cNvCxnSpPr>
                <a:stCxn id="34" idx="2"/>
                <a:endCxn id="8" idx="5"/>
              </p:cNvCxnSpPr>
              <p:nvPr/>
            </p:nvCxnSpPr>
            <p:spPr>
              <a:xfrm flipH="1" flipV="1">
                <a:off x="2557322" y="3700322"/>
                <a:ext cx="784977" cy="58396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37" idx="2"/>
                <a:endCxn id="34" idx="6"/>
              </p:cNvCxnSpPr>
              <p:nvPr/>
            </p:nvCxnSpPr>
            <p:spPr>
              <a:xfrm flipH="1">
                <a:off x="3570899" y="4268535"/>
                <a:ext cx="467701" cy="15749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56" idx="2"/>
                <a:endCxn id="10" idx="6"/>
              </p:cNvCxnSpPr>
              <p:nvPr/>
            </p:nvCxnSpPr>
            <p:spPr>
              <a:xfrm flipH="1">
                <a:off x="2833643" y="2267135"/>
                <a:ext cx="1128757" cy="5696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57" idx="2"/>
                <a:endCxn id="7" idx="6"/>
              </p:cNvCxnSpPr>
              <p:nvPr/>
            </p:nvCxnSpPr>
            <p:spPr>
              <a:xfrm flipH="1">
                <a:off x="3200400" y="2762250"/>
                <a:ext cx="868822" cy="29607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/>
              <p:cNvSpPr/>
              <p:nvPr/>
            </p:nvSpPr>
            <p:spPr>
              <a:xfrm>
                <a:off x="3124200" y="3505200"/>
                <a:ext cx="414111" cy="41829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/>
              <p:cNvCxnSpPr>
                <a:stCxn id="89" idx="0"/>
                <a:endCxn id="7" idx="4"/>
              </p:cNvCxnSpPr>
              <p:nvPr/>
            </p:nvCxnSpPr>
            <p:spPr>
              <a:xfrm flipH="1" flipV="1">
                <a:off x="3086100" y="3172626"/>
                <a:ext cx="245156" cy="33257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9" idx="2"/>
                <a:endCxn id="8" idx="6"/>
              </p:cNvCxnSpPr>
              <p:nvPr/>
            </p:nvCxnSpPr>
            <p:spPr>
              <a:xfrm flipH="1" flipV="1">
                <a:off x="2590800" y="3619500"/>
                <a:ext cx="533400" cy="94849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42" idx="2"/>
                <a:endCxn id="89" idx="6"/>
              </p:cNvCxnSpPr>
              <p:nvPr/>
            </p:nvCxnSpPr>
            <p:spPr>
              <a:xfrm flipH="1">
                <a:off x="3538311" y="3586022"/>
                <a:ext cx="275787" cy="128327"/>
              </a:xfrm>
              <a:prstGeom prst="line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34" idx="0"/>
                <a:endCxn id="89" idx="4"/>
              </p:cNvCxnSpPr>
              <p:nvPr/>
            </p:nvCxnSpPr>
            <p:spPr>
              <a:xfrm flipH="1" flipV="1">
                <a:off x="3331256" y="3923498"/>
                <a:ext cx="125343" cy="246486"/>
              </a:xfrm>
              <a:prstGeom prst="line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2443022" y="4410334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544542" y="1480381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835510" y="1492673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/>
              <p:cNvCxnSpPr>
                <a:stCxn id="105" idx="4"/>
                <a:endCxn id="10" idx="0"/>
              </p:cNvCxnSpPr>
              <p:nvPr/>
            </p:nvCxnSpPr>
            <p:spPr>
              <a:xfrm flipH="1">
                <a:off x="2719343" y="1721273"/>
                <a:ext cx="230467" cy="48852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56" idx="1"/>
                <a:endCxn id="104" idx="5"/>
              </p:cNvCxnSpPr>
              <p:nvPr/>
            </p:nvCxnSpPr>
            <p:spPr>
              <a:xfrm flipH="1" flipV="1">
                <a:off x="3739664" y="1675503"/>
                <a:ext cx="256214" cy="51081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4" idx="2"/>
                <a:endCxn id="105" idx="6"/>
              </p:cNvCxnSpPr>
              <p:nvPr/>
            </p:nvCxnSpPr>
            <p:spPr>
              <a:xfrm flipH="1">
                <a:off x="3064110" y="1594681"/>
                <a:ext cx="480432" cy="1229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stCxn id="103" idx="0"/>
                <a:endCxn id="8" idx="4"/>
              </p:cNvCxnSpPr>
              <p:nvPr/>
            </p:nvCxnSpPr>
            <p:spPr>
              <a:xfrm flipH="1" flipV="1">
                <a:off x="2476500" y="3733800"/>
                <a:ext cx="80822" cy="676534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36" idx="2"/>
                <a:endCxn id="103" idx="6"/>
              </p:cNvCxnSpPr>
              <p:nvPr/>
            </p:nvCxnSpPr>
            <p:spPr>
              <a:xfrm flipH="1" flipV="1">
                <a:off x="2671622" y="4524634"/>
                <a:ext cx="792098" cy="28058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" idx="2"/>
                <a:endCxn id="4" idx="6"/>
              </p:cNvCxnSpPr>
              <p:nvPr/>
            </p:nvCxnSpPr>
            <p:spPr>
              <a:xfrm flipH="1" flipV="1">
                <a:off x="1750467" y="2818332"/>
                <a:ext cx="500993" cy="98810"/>
              </a:xfrm>
              <a:prstGeom prst="line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58" idx="7"/>
                <a:endCxn id="62" idx="4"/>
              </p:cNvCxnSpPr>
              <p:nvPr/>
            </p:nvCxnSpPr>
            <p:spPr>
              <a:xfrm flipV="1">
                <a:off x="4950001" y="1835573"/>
                <a:ext cx="291063" cy="347487"/>
              </a:xfrm>
              <a:prstGeom prst="line">
                <a:avLst/>
              </a:prstGeom>
              <a:ln w="571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43" idx="3"/>
                <a:endCxn id="37" idx="7"/>
              </p:cNvCxnSpPr>
              <p:nvPr/>
            </p:nvCxnSpPr>
            <p:spPr>
              <a:xfrm flipH="1">
                <a:off x="4307124" y="3841225"/>
                <a:ext cx="235294" cy="318603"/>
              </a:xfrm>
              <a:prstGeom prst="line">
                <a:avLst/>
              </a:prstGeom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39" idx="4"/>
                <a:endCxn id="40" idx="6"/>
              </p:cNvCxnSpPr>
              <p:nvPr/>
            </p:nvCxnSpPr>
            <p:spPr>
              <a:xfrm flipH="1">
                <a:off x="4572000" y="4586948"/>
                <a:ext cx="415720" cy="344691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36" idx="1"/>
                <a:endCxn id="34" idx="4"/>
              </p:cNvCxnSpPr>
              <p:nvPr/>
            </p:nvCxnSpPr>
            <p:spPr>
              <a:xfrm flipH="1" flipV="1">
                <a:off x="3456599" y="4398584"/>
                <a:ext cx="40599" cy="325816"/>
              </a:xfrm>
              <a:prstGeom prst="line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39" idx="0"/>
                <a:endCxn id="43" idx="5"/>
              </p:cNvCxnSpPr>
              <p:nvPr/>
            </p:nvCxnSpPr>
            <p:spPr>
              <a:xfrm flipH="1" flipV="1">
                <a:off x="4767510" y="3841225"/>
                <a:ext cx="220210" cy="517123"/>
              </a:xfrm>
              <a:prstGeom prst="line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6" idx="3"/>
                <a:endCxn id="5" idx="7"/>
              </p:cNvCxnSpPr>
              <p:nvPr/>
            </p:nvCxnSpPr>
            <p:spPr>
              <a:xfrm flipH="1">
                <a:off x="1861166" y="3016973"/>
                <a:ext cx="435086" cy="315676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58" idx="4"/>
                <a:endCxn id="60" idx="0"/>
              </p:cNvCxnSpPr>
              <p:nvPr/>
            </p:nvCxnSpPr>
            <p:spPr>
              <a:xfrm>
                <a:off x="4824991" y="2471333"/>
                <a:ext cx="173230" cy="431040"/>
              </a:xfrm>
              <a:prstGeom prst="line">
                <a:avLst/>
              </a:prstGeom>
              <a:ln w="762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7" idx="3"/>
                <a:endCxn id="8" idx="7"/>
              </p:cNvCxnSpPr>
              <p:nvPr/>
            </p:nvCxnSpPr>
            <p:spPr>
              <a:xfrm flipH="1">
                <a:off x="2557322" y="3139148"/>
                <a:ext cx="447956" cy="39953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60" idx="2"/>
                <a:endCxn id="57" idx="5"/>
              </p:cNvCxnSpPr>
              <p:nvPr/>
            </p:nvCxnSpPr>
            <p:spPr>
              <a:xfrm flipH="1" flipV="1">
                <a:off x="4368288" y="2883483"/>
                <a:ext cx="515633" cy="133190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56" idx="6"/>
                <a:endCxn id="58" idx="2"/>
              </p:cNvCxnSpPr>
              <p:nvPr/>
            </p:nvCxnSpPr>
            <p:spPr>
              <a:xfrm>
                <a:off x="4191000" y="2267135"/>
                <a:ext cx="457200" cy="35332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0" idx="4"/>
                <a:endCxn id="6" idx="7"/>
              </p:cNvCxnSpPr>
              <p:nvPr/>
            </p:nvCxnSpPr>
            <p:spPr>
              <a:xfrm flipH="1">
                <a:off x="2512529" y="2438400"/>
                <a:ext cx="206814" cy="37891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58" idx="6"/>
                <a:endCxn id="59" idx="2"/>
              </p:cNvCxnSpPr>
              <p:nvPr/>
            </p:nvCxnSpPr>
            <p:spPr>
              <a:xfrm>
                <a:off x="5001782" y="2302467"/>
                <a:ext cx="491739" cy="153032"/>
              </a:xfrm>
              <a:prstGeom prst="line">
                <a:avLst/>
              </a:prstGeom>
              <a:ln w="762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34" idx="7"/>
                <a:endCxn id="43" idx="2"/>
              </p:cNvCxnSpPr>
              <p:nvPr/>
            </p:nvCxnSpPr>
            <p:spPr>
              <a:xfrm flipV="1">
                <a:off x="3537421" y="3732645"/>
                <a:ext cx="958379" cy="470817"/>
              </a:xfrm>
              <a:prstGeom prst="line">
                <a:avLst/>
              </a:prstGeom>
              <a:ln w="762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4" idx="5"/>
                <a:endCxn id="8" idx="1"/>
              </p:cNvCxnSpPr>
              <p:nvPr/>
            </p:nvCxnSpPr>
            <p:spPr>
              <a:xfrm>
                <a:off x="1705100" y="2925340"/>
                <a:ext cx="690578" cy="613338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3879078" y="5638800"/>
              <a:ext cx="10739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YouTube</a:t>
              </a:r>
              <a:endParaRPr lang="en-US" sz="1600" b="1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16595" y="5815031"/>
              <a:ext cx="14910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/>
                <a:t>The_Interview</a:t>
              </a:r>
              <a:endParaRPr lang="en-US" sz="160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744023" y="4918779"/>
              <a:ext cx="1246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/>
                <a:t>Seth_Rogen</a:t>
              </a:r>
              <a:endParaRPr lang="en-US" sz="1600" b="1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135829" y="3808955"/>
              <a:ext cx="1412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/>
                <a:t>North_Korea</a:t>
              </a:r>
              <a:endParaRPr lang="en-US" sz="1600" b="1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89376" y="2933524"/>
              <a:ext cx="14121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/>
                <a:t>Kim_Jong</a:t>
              </a:r>
              <a:r>
                <a:rPr lang="en-US" sz="1600" b="1" dirty="0" smtClean="0"/>
                <a:t>-un</a:t>
              </a:r>
              <a:endParaRPr lang="en-US" sz="1600" b="1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62200" y="3069645"/>
              <a:ext cx="1107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Internet</a:t>
              </a:r>
              <a:endParaRPr lang="en-US" sz="1600" b="1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193691" y="4194471"/>
              <a:ext cx="1411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/>
                <a:t>James_Franco</a:t>
              </a:r>
              <a:endParaRPr lang="en-US" sz="1600" b="1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899351" y="5209448"/>
              <a:ext cx="14910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/>
                <a:t>Sony_Pictures</a:t>
              </a:r>
              <a:endParaRPr lang="en-US" sz="1600" b="1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344503" y="5562497"/>
            <a:ext cx="582519" cy="26372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255277" y="3953299"/>
            <a:ext cx="2660123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/>
              <a:t>Context words: film, interview, theaters, movie, release, </a:t>
            </a:r>
            <a:r>
              <a:rPr lang="en-US" sz="1600" b="1" dirty="0" err="1" smtClean="0"/>
              <a:t>rogen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sony</a:t>
            </a:r>
            <a:r>
              <a:rPr lang="en-US" sz="1600" b="1" dirty="0" smtClean="0"/>
              <a:t>, comedy</a:t>
            </a:r>
            <a:endParaRPr lang="en-US" sz="1600" b="1" dirty="0"/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5264105" y="4110589"/>
            <a:ext cx="991172" cy="2262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997997" y="5666370"/>
            <a:ext cx="2917403" cy="4563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Relation phrases: releases/announces/promotes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667807" y="2081885"/>
            <a:ext cx="158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Barack_Obama</a:t>
            </a:r>
            <a:endParaRPr lang="en-US" sz="16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3822731" y="2741178"/>
            <a:ext cx="1587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White_House</a:t>
            </a:r>
            <a:endParaRPr lang="en-US" sz="1600" b="1" dirty="0"/>
          </a:p>
        </p:txBody>
      </p:sp>
      <p:sp>
        <p:nvSpPr>
          <p:cNvPr id="11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572CF3E9-F6AC-4F89-8410-765D29552F32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1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2D3AB69-B85A-4173-B386-1237E2F9F00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41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1428113"/>
            <a:ext cx="4556760" cy="360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Resort to External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News</a:t>
            </a:r>
          </a:p>
          <a:p>
            <a:pPr lvl="1"/>
            <a:r>
              <a:rPr lang="en-US" dirty="0" smtClean="0"/>
              <a:t>Well edited</a:t>
            </a:r>
          </a:p>
          <a:p>
            <a:pPr lvl="1"/>
            <a:r>
              <a:rPr lang="en-US" dirty="0" smtClean="0"/>
              <a:t>Comprehensive facts</a:t>
            </a:r>
          </a:p>
          <a:p>
            <a:pPr lvl="1"/>
            <a:r>
              <a:rPr lang="en-US" dirty="0" smtClean="0"/>
              <a:t>Real time status update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75D94-C1D9-4A84-BF1A-E6C918A0BF90}" type="datetime1">
              <a:rPr lang="en-US" smtClean="0"/>
              <a:t>11/30/15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6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are reduced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nimportant </a:t>
            </a:r>
            <a:r>
              <a:rPr lang="en-US" dirty="0"/>
              <a:t>events</a:t>
            </a:r>
            <a:r>
              <a:rPr lang="en-US" smtClean="0"/>
              <a:t>/aspects in </a:t>
            </a:r>
            <a:r>
              <a:rPr lang="en-US" dirty="0"/>
              <a:t>news that are not mentioned in tweets are demoted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oisy </a:t>
            </a:r>
            <a:r>
              <a:rPr lang="en-US" dirty="0"/>
              <a:t>tweets that are not newsworthy are not considered in the first place</a:t>
            </a:r>
          </a:p>
          <a:p>
            <a:r>
              <a:rPr lang="en-US" dirty="0" smtClean="0"/>
              <a:t>Why </a:t>
            </a:r>
            <a:r>
              <a:rPr lang="en-US" dirty="0"/>
              <a:t>network?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we decide the influence region of </a:t>
            </a:r>
            <a:r>
              <a:rPr lang="en-US" dirty="0" smtClean="0"/>
              <a:t>a tweet cluster, </a:t>
            </a:r>
            <a:r>
              <a:rPr lang="en-US" dirty="0"/>
              <a:t>the influence may be propagated over the network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96A49-5D0A-49A7-A0EE-AF425464441D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7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Plan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7761905" cy="171428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B16B-F9CC-4B8A-90B2-631164508EDF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9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[Multi-Dimensional] </a:t>
            </a:r>
          </a:p>
          <a:p>
            <a:pPr lvl="1"/>
            <a:r>
              <a:rPr lang="en-US" dirty="0"/>
              <a:t>A Principled Methodology to Model both Explicit and Implicit Knowledge: a discriminative learning protocol</a:t>
            </a:r>
          </a:p>
          <a:p>
            <a:pPr lvl="2"/>
            <a:r>
              <a:rPr lang="en-US" dirty="0"/>
              <a:t>We present  this learning protocol  with a concrete application of check-in preference modeling in Foursquare </a:t>
            </a:r>
            <a:r>
              <a:rPr lang="en-US" dirty="0">
                <a:solidFill>
                  <a:srgbClr val="7030A0"/>
                </a:solidFill>
              </a:rPr>
              <a:t>(WSDM ’16)</a:t>
            </a:r>
            <a:endParaRPr lang="en-US" dirty="0" smtClean="0">
              <a:solidFill>
                <a:srgbClr val="7030A0"/>
              </a:solidFill>
            </a:endParaRPr>
          </a:p>
          <a:p>
            <a:endParaRPr lang="en-US" dirty="0" smtClean="0"/>
          </a:p>
          <a:p>
            <a:r>
              <a:rPr lang="en-US" dirty="0"/>
              <a:t>[Multi-Dimensional </a:t>
            </a:r>
            <a:r>
              <a:rPr lang="en-US" dirty="0" smtClean="0"/>
              <a:t>and Multi-Source] </a:t>
            </a:r>
          </a:p>
          <a:p>
            <a:pPr lvl="1"/>
            <a:r>
              <a:rPr lang="en-US" dirty="0" smtClean="0"/>
              <a:t>Leverage </a:t>
            </a:r>
            <a:r>
              <a:rPr lang="en-US" dirty="0"/>
              <a:t>External Sources for </a:t>
            </a:r>
            <a:r>
              <a:rPr lang="en-US" dirty="0" smtClean="0"/>
              <a:t>Multi-Dimensional </a:t>
            </a:r>
            <a:r>
              <a:rPr lang="en-US" dirty="0"/>
              <a:t>Knowledge Discovery in Social </a:t>
            </a:r>
            <a:r>
              <a:rPr lang="en-US" dirty="0" smtClean="0"/>
              <a:t>Media </a:t>
            </a:r>
          </a:p>
          <a:p>
            <a:pPr lvl="2"/>
            <a:r>
              <a:rPr lang="en-US" dirty="0"/>
              <a:t>Mining Multi-Aspect Reflection of News Events in Twitter: Discovery, Linking and </a:t>
            </a:r>
            <a:r>
              <a:rPr lang="en-US" dirty="0" smtClean="0"/>
              <a:t>Presentation </a:t>
            </a:r>
            <a:r>
              <a:rPr lang="en-US" dirty="0" smtClean="0">
                <a:solidFill>
                  <a:srgbClr val="7030A0"/>
                </a:solidFill>
              </a:rPr>
              <a:t>(ICDM ’15)</a:t>
            </a:r>
          </a:p>
          <a:p>
            <a:pPr lvl="2"/>
            <a:r>
              <a:rPr lang="en-US" dirty="0"/>
              <a:t>EKNOT: Event Knowledge from News and Opinions in </a:t>
            </a:r>
            <a:r>
              <a:rPr lang="en-US" dirty="0" smtClean="0"/>
              <a:t>Twitter </a:t>
            </a:r>
            <a:r>
              <a:rPr lang="en-US" dirty="0" smtClean="0">
                <a:solidFill>
                  <a:srgbClr val="7030A0"/>
                </a:solidFill>
              </a:rPr>
              <a:t>(AAAI ’16)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Proposed Work</a:t>
            </a:r>
          </a:p>
          <a:p>
            <a:pPr lvl="2"/>
            <a:r>
              <a:rPr lang="en-US" dirty="0" smtClean="0"/>
              <a:t>Leverage </a:t>
            </a:r>
            <a:r>
              <a:rPr lang="en-US" dirty="0"/>
              <a:t>Social Media for Customized Event Profiling in Traditional News </a:t>
            </a:r>
            <a:r>
              <a:rPr lang="en-US" dirty="0" smtClean="0"/>
              <a:t>Media (In preparation for KDD’16)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0AC9F-F291-4D3A-95B8-8357D79222CD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56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Min Li*</a:t>
            </a:r>
            <a:r>
              <a:rPr lang="en-US" b="1" dirty="0"/>
              <a:t>, </a:t>
            </a:r>
            <a:r>
              <a:rPr lang="en-US" b="1" dirty="0" err="1"/>
              <a:t>Jingjing</a:t>
            </a:r>
            <a:r>
              <a:rPr lang="en-US" b="1" dirty="0"/>
              <a:t> Wang</a:t>
            </a:r>
            <a:r>
              <a:rPr lang="en-US" dirty="0"/>
              <a:t>*</a:t>
            </a:r>
            <a:r>
              <a:rPr lang="en-US" b="1" dirty="0"/>
              <a:t>, </a:t>
            </a:r>
            <a:r>
              <a:rPr lang="en-US" dirty="0" err="1"/>
              <a:t>Wenzhu</a:t>
            </a:r>
            <a:r>
              <a:rPr lang="en-US" dirty="0"/>
              <a:t> Tong, </a:t>
            </a:r>
            <a:r>
              <a:rPr lang="en-US" dirty="0" err="1"/>
              <a:t>Hongkun</a:t>
            </a:r>
            <a:r>
              <a:rPr lang="en-US" dirty="0"/>
              <a:t> Yu, </a:t>
            </a:r>
            <a:r>
              <a:rPr lang="en-US" dirty="0" err="1"/>
              <a:t>Xiuli</a:t>
            </a:r>
            <a:r>
              <a:rPr lang="en-US" dirty="0"/>
              <a:t> Ma, </a:t>
            </a:r>
            <a:r>
              <a:rPr lang="en-US" dirty="0" err="1"/>
              <a:t>Yucheng</a:t>
            </a:r>
            <a:r>
              <a:rPr lang="en-US" dirty="0"/>
              <a:t> Chen, </a:t>
            </a:r>
            <a:r>
              <a:rPr lang="en-US" dirty="0" err="1"/>
              <a:t>Haoyan</a:t>
            </a:r>
            <a:r>
              <a:rPr lang="en-US" dirty="0"/>
              <a:t> </a:t>
            </a:r>
            <a:r>
              <a:rPr lang="en-US" dirty="0" err="1"/>
              <a:t>Cai</a:t>
            </a:r>
            <a:r>
              <a:rPr lang="en-US" dirty="0"/>
              <a:t>, </a:t>
            </a:r>
            <a:r>
              <a:rPr lang="en-US" dirty="0" err="1"/>
              <a:t>Jiawei</a:t>
            </a:r>
            <a:r>
              <a:rPr lang="en-US" dirty="0"/>
              <a:t> Han, "EKNOT: Event Knowledge from News and Opinions in Twitter", Proc. of AAAI Conf. on Artificial Intelligence (</a:t>
            </a:r>
            <a:r>
              <a:rPr lang="en-US" b="1" dirty="0"/>
              <a:t>AAAI'16</a:t>
            </a:r>
            <a:r>
              <a:rPr lang="en-US" dirty="0"/>
              <a:t>) (system demo), Phoenix, AZ, Feb. 2016  (* equal contribution)</a:t>
            </a:r>
          </a:p>
          <a:p>
            <a:r>
              <a:rPr lang="en-US" b="1" dirty="0" err="1"/>
              <a:t>Jingjing</a:t>
            </a:r>
            <a:r>
              <a:rPr lang="en-US" b="1" dirty="0"/>
              <a:t> Wang</a:t>
            </a:r>
            <a:r>
              <a:rPr lang="en-US" dirty="0"/>
              <a:t>, Min Li, </a:t>
            </a:r>
            <a:r>
              <a:rPr lang="en-US" dirty="0" err="1"/>
              <a:t>Jiawei</a:t>
            </a:r>
            <a:r>
              <a:rPr lang="en-US" dirty="0"/>
              <a:t> Han, </a:t>
            </a:r>
            <a:r>
              <a:rPr lang="en-US" dirty="0" err="1"/>
              <a:t>Xiaolong</a:t>
            </a:r>
            <a:r>
              <a:rPr lang="en-US" dirty="0"/>
              <a:t> Wang, "Modeling Check-in Preferences with Multidimensional Knowledge: A </a:t>
            </a:r>
            <a:r>
              <a:rPr lang="en-US" dirty="0" err="1"/>
              <a:t>Minimax</a:t>
            </a:r>
            <a:r>
              <a:rPr lang="en-US" dirty="0"/>
              <a:t> Entropy Approach",  in Proc. of 2016 Int. Conf. on Web Search and Data Mining (</a:t>
            </a:r>
            <a:r>
              <a:rPr lang="en-US" b="1" dirty="0"/>
              <a:t>WSDM'16</a:t>
            </a:r>
            <a:r>
              <a:rPr lang="en-US" dirty="0"/>
              <a:t>), San Francisco, CA, Feb. 2016.</a:t>
            </a:r>
          </a:p>
          <a:p>
            <a:r>
              <a:rPr lang="en-US" b="1" dirty="0" err="1"/>
              <a:t>Jingjing</a:t>
            </a:r>
            <a:r>
              <a:rPr lang="en-US" b="1" dirty="0"/>
              <a:t> Wang</a:t>
            </a:r>
            <a:r>
              <a:rPr lang="en-US" dirty="0"/>
              <a:t>, </a:t>
            </a:r>
            <a:r>
              <a:rPr lang="en-US" dirty="0" err="1"/>
              <a:t>Wenzhu</a:t>
            </a:r>
            <a:r>
              <a:rPr lang="en-US" dirty="0"/>
              <a:t> Tong, </a:t>
            </a:r>
            <a:r>
              <a:rPr lang="en-US" dirty="0" err="1"/>
              <a:t>Hongkun</a:t>
            </a:r>
            <a:r>
              <a:rPr lang="en-US" dirty="0"/>
              <a:t> Yu, Min Li, </a:t>
            </a:r>
            <a:r>
              <a:rPr lang="en-US" dirty="0" err="1"/>
              <a:t>Xiuli</a:t>
            </a:r>
            <a:r>
              <a:rPr lang="en-US" dirty="0"/>
              <a:t> Ma, </a:t>
            </a:r>
            <a:r>
              <a:rPr lang="en-US" dirty="0" err="1"/>
              <a:t>Haoyan</a:t>
            </a:r>
            <a:r>
              <a:rPr lang="en-US" dirty="0"/>
              <a:t> </a:t>
            </a:r>
            <a:r>
              <a:rPr lang="en-US" dirty="0" err="1"/>
              <a:t>Cai</a:t>
            </a:r>
            <a:r>
              <a:rPr lang="en-US" dirty="0"/>
              <a:t>, Tim </a:t>
            </a:r>
            <a:r>
              <a:rPr lang="en-US" dirty="0" err="1"/>
              <a:t>Hanratty</a:t>
            </a:r>
            <a:r>
              <a:rPr lang="en-US" dirty="0"/>
              <a:t>, and </a:t>
            </a:r>
            <a:r>
              <a:rPr lang="en-US" dirty="0" err="1"/>
              <a:t>Jiawei</a:t>
            </a:r>
            <a:r>
              <a:rPr lang="en-US" dirty="0"/>
              <a:t> Han, "Mining Multi-Aspect Reflection of News Events in Twitter: Discovery, Linking and Presentation",  in Proc. of 2015 IEEE Int. Conf. on Data Mining (</a:t>
            </a:r>
            <a:r>
              <a:rPr lang="en-US" b="1" dirty="0"/>
              <a:t>ICDM'15</a:t>
            </a:r>
            <a:r>
              <a:rPr lang="en-US" dirty="0"/>
              <a:t>), Atlantic City, NJ, Nov. 2015.</a:t>
            </a:r>
          </a:p>
          <a:p>
            <a:r>
              <a:rPr lang="en-US" b="1" dirty="0" err="1"/>
              <a:t>Jingjing</a:t>
            </a:r>
            <a:r>
              <a:rPr lang="en-US" b="1" dirty="0"/>
              <a:t> Wang</a:t>
            </a:r>
            <a:r>
              <a:rPr lang="en-US" dirty="0"/>
              <a:t>, </a:t>
            </a:r>
            <a:r>
              <a:rPr lang="en-US" dirty="0" err="1"/>
              <a:t>Hongbo</a:t>
            </a:r>
            <a:r>
              <a:rPr lang="en-US" dirty="0"/>
              <a:t> Deng, and </a:t>
            </a:r>
            <a:r>
              <a:rPr lang="en-US" dirty="0" err="1"/>
              <a:t>Jiawei</a:t>
            </a:r>
            <a:r>
              <a:rPr lang="en-US" dirty="0"/>
              <a:t> Han, "Topic Periodicity Discovery from Text Data",  in Proc. </a:t>
            </a:r>
            <a:r>
              <a:rPr lang="en-US" b="1" dirty="0"/>
              <a:t>SPIE</a:t>
            </a:r>
            <a:r>
              <a:rPr lang="en-US" dirty="0"/>
              <a:t> Vol. 9499, Next-Generation Analyst III,  Baltimore, Maryland, April 2015</a:t>
            </a:r>
          </a:p>
          <a:p>
            <a:r>
              <a:rPr lang="en-US" dirty="0" err="1"/>
              <a:t>Zhenhui</a:t>
            </a:r>
            <a:r>
              <a:rPr lang="en-US" dirty="0"/>
              <a:t> Li, </a:t>
            </a:r>
            <a:r>
              <a:rPr lang="en-US" b="1" dirty="0" err="1"/>
              <a:t>Jingjing</a:t>
            </a:r>
            <a:r>
              <a:rPr lang="en-US" b="1" dirty="0"/>
              <a:t> Wang</a:t>
            </a:r>
            <a:r>
              <a:rPr lang="en-US" dirty="0"/>
              <a:t>, and </a:t>
            </a:r>
            <a:r>
              <a:rPr lang="en-US" dirty="0" err="1"/>
              <a:t>Jiawei</a:t>
            </a:r>
            <a:r>
              <a:rPr lang="en-US" dirty="0"/>
              <a:t> Han, "</a:t>
            </a:r>
            <a:r>
              <a:rPr lang="en-US" dirty="0" err="1"/>
              <a:t>ePeriodicity</a:t>
            </a:r>
            <a:r>
              <a:rPr lang="en-US" dirty="0"/>
              <a:t>: Mining Event Periodicity from Incomplete Observations", IEEE Transactions on Knowledge and Data Engineering (</a:t>
            </a:r>
            <a:r>
              <a:rPr lang="en-US" b="1" dirty="0"/>
              <a:t>TKDE</a:t>
            </a:r>
            <a:r>
              <a:rPr lang="en-US" dirty="0"/>
              <a:t>), 27(5): 1219-1232 (2015)</a:t>
            </a:r>
          </a:p>
          <a:p>
            <a:r>
              <a:rPr lang="en-US" b="1" dirty="0" err="1"/>
              <a:t>Jingjing</a:t>
            </a:r>
            <a:r>
              <a:rPr lang="en-US" b="1" dirty="0"/>
              <a:t> Wang</a:t>
            </a:r>
            <a:r>
              <a:rPr lang="en-US" dirty="0"/>
              <a:t>, </a:t>
            </a:r>
            <a:r>
              <a:rPr lang="en-US" dirty="0" err="1"/>
              <a:t>Changsung</a:t>
            </a:r>
            <a:r>
              <a:rPr lang="en-US" dirty="0"/>
              <a:t> Kang, Yi Chang and </a:t>
            </a:r>
            <a:r>
              <a:rPr lang="en-US" dirty="0" err="1"/>
              <a:t>Jiawei</a:t>
            </a:r>
            <a:r>
              <a:rPr lang="en-US" dirty="0"/>
              <a:t> Han, "A Hierarchical </a:t>
            </a:r>
            <a:r>
              <a:rPr lang="en-US" dirty="0" err="1"/>
              <a:t>Dirichlet</a:t>
            </a:r>
            <a:r>
              <a:rPr lang="en-US" dirty="0"/>
              <a:t> Model for Taxonomy Expansion for Search Engines", Proc. of 2014 Int. World-Wide Web Conf. (</a:t>
            </a:r>
            <a:r>
              <a:rPr lang="en-US" b="1" dirty="0"/>
              <a:t>WWW'14</a:t>
            </a:r>
            <a:r>
              <a:rPr lang="en-US" dirty="0"/>
              <a:t>), Seoul, Korea, April 2014.</a:t>
            </a:r>
          </a:p>
          <a:p>
            <a:r>
              <a:rPr lang="en-US" dirty="0" err="1"/>
              <a:t>Mudhakar</a:t>
            </a:r>
            <a:r>
              <a:rPr lang="en-US" dirty="0"/>
              <a:t> </a:t>
            </a:r>
            <a:r>
              <a:rPr lang="en-US" dirty="0" err="1"/>
              <a:t>Srivatsa</a:t>
            </a:r>
            <a:r>
              <a:rPr lang="en-US" dirty="0"/>
              <a:t>, Raghu </a:t>
            </a:r>
            <a:r>
              <a:rPr lang="en-US" dirty="0" err="1"/>
              <a:t>Ganti</a:t>
            </a:r>
            <a:r>
              <a:rPr lang="en-US" dirty="0"/>
              <a:t>, and </a:t>
            </a:r>
            <a:r>
              <a:rPr lang="en-US" b="1" dirty="0" err="1"/>
              <a:t>Jingjing</a:t>
            </a:r>
            <a:r>
              <a:rPr lang="en-US" b="1" dirty="0"/>
              <a:t> Wang</a:t>
            </a:r>
            <a:r>
              <a:rPr lang="en-US" dirty="0"/>
              <a:t>, "Map Matching: Facts and Myths" (poster), 21st ACM SIGSPATIAL Int. Conf. on Advances in Geographic Information Systems (ACM </a:t>
            </a:r>
            <a:r>
              <a:rPr lang="en-US" b="1" dirty="0"/>
              <a:t>SIGSPATIAL GIS 2013</a:t>
            </a:r>
            <a:r>
              <a:rPr lang="en-US" dirty="0"/>
              <a:t>), Orlando, Florida, USA, Nov. 2013.</a:t>
            </a:r>
          </a:p>
          <a:p>
            <a:r>
              <a:rPr lang="en-US" dirty="0" err="1"/>
              <a:t>Zhenhui</a:t>
            </a:r>
            <a:r>
              <a:rPr lang="en-US" dirty="0"/>
              <a:t> Li, </a:t>
            </a:r>
            <a:r>
              <a:rPr lang="en-US" b="1" dirty="0" err="1"/>
              <a:t>Jingjing</a:t>
            </a:r>
            <a:r>
              <a:rPr lang="en-US" b="1" dirty="0"/>
              <a:t> Wang</a:t>
            </a:r>
            <a:r>
              <a:rPr lang="en-US" dirty="0"/>
              <a:t>, and </a:t>
            </a:r>
            <a:r>
              <a:rPr lang="en-US" dirty="0" err="1"/>
              <a:t>Jiawei</a:t>
            </a:r>
            <a:r>
              <a:rPr lang="en-US" dirty="0"/>
              <a:t> Han, "Mining Periodicity for Sparse and Incomplete Event Data", Proc. of 2012 ACM SIGKDD Int. Conf. on Knowledge Discovery and Data Mining (</a:t>
            </a:r>
            <a:r>
              <a:rPr lang="en-US" b="1" dirty="0"/>
              <a:t>KDD'12</a:t>
            </a:r>
            <a:r>
              <a:rPr lang="en-US" dirty="0"/>
              <a:t>), Beijing, China, Aug. 2012. </a:t>
            </a:r>
          </a:p>
          <a:p>
            <a:r>
              <a:rPr lang="en-US" b="1" dirty="0" err="1"/>
              <a:t>Jingjing</a:t>
            </a:r>
            <a:r>
              <a:rPr lang="en-US" b="1" dirty="0"/>
              <a:t> Wang</a:t>
            </a:r>
            <a:r>
              <a:rPr lang="en-US" dirty="0"/>
              <a:t> and </a:t>
            </a:r>
            <a:r>
              <a:rPr lang="en-US" dirty="0" err="1"/>
              <a:t>Bhaskar</a:t>
            </a:r>
            <a:r>
              <a:rPr lang="en-US" dirty="0"/>
              <a:t> </a:t>
            </a:r>
            <a:r>
              <a:rPr lang="en-US" dirty="0" err="1"/>
              <a:t>Prabhala</a:t>
            </a:r>
            <a:r>
              <a:rPr lang="en-US" dirty="0"/>
              <a:t>, "Periodicity Based Next Place Prediction", Proc. of Workshop on Mobile Data Challenge by Nokia (in conjunction with Pervasive 2012), Newcastle, UK, June 2012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44068" y="2514600"/>
            <a:ext cx="408073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zh-CN" sz="66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Thank You!</a:t>
            </a:r>
            <a:endParaRPr lang="en-US" altLang="zh-CN" sz="66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F9CA-BC96-4CC3-B11C-C87FB63C3127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8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FBCE-411D-4ABA-9982-A3875A0E723F}" type="datetime1">
              <a:rPr lang="en-US" smtClean="0"/>
              <a:t>11/30/15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50" y="193965"/>
            <a:ext cx="2033217" cy="2033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350" y="2007332"/>
            <a:ext cx="73871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to model</a:t>
            </a:r>
            <a:r>
              <a:rPr lang="en-US" sz="3600" dirty="0" smtClean="0">
                <a:solidFill>
                  <a:srgbClr val="0070C0"/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multi-dimensional </a:t>
            </a:r>
            <a:r>
              <a:rPr lang="en-US" sz="3600" dirty="0" smtClean="0"/>
              <a:t>knowledge in a </a:t>
            </a:r>
            <a:r>
              <a:rPr lang="en-US" sz="3600" smtClean="0"/>
              <a:t>principled way?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How to integrate </a:t>
            </a:r>
            <a:r>
              <a:rPr lang="en-US" sz="3600" dirty="0">
                <a:solidFill>
                  <a:srgbClr val="FF0000"/>
                </a:solidFill>
              </a:rPr>
              <a:t>multi-source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information to find desired information and discover interesting knowledge?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9480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[Multi-Dimensional]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Principled Methodology to Model both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Explicit </a:t>
            </a:r>
            <a:r>
              <a:rPr lang="en-US" dirty="0"/>
              <a:t>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Implicit </a:t>
            </a:r>
            <a:r>
              <a:rPr lang="en-US" dirty="0" smtClean="0"/>
              <a:t>Knowledge: a discriminative learning protocol</a:t>
            </a:r>
          </a:p>
          <a:p>
            <a:pPr lvl="2"/>
            <a:r>
              <a:rPr lang="en-US" dirty="0" smtClean="0"/>
              <a:t>We present  this learning protocol </a:t>
            </a:r>
            <a:r>
              <a:rPr lang="en-US" dirty="0"/>
              <a:t> </a:t>
            </a:r>
            <a:r>
              <a:rPr lang="en-US" dirty="0" smtClean="0"/>
              <a:t>with a concrete application </a:t>
            </a:r>
            <a:r>
              <a:rPr lang="en-US" dirty="0"/>
              <a:t>of </a:t>
            </a:r>
            <a:r>
              <a:rPr lang="en-US" dirty="0" smtClean="0"/>
              <a:t>check-in preference modeling in Foursquare </a:t>
            </a:r>
            <a:r>
              <a:rPr lang="en-US" dirty="0" smtClean="0">
                <a:solidFill>
                  <a:srgbClr val="7030A0"/>
                </a:solidFill>
              </a:rPr>
              <a:t>(WSDM ’16)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[Multi-Dimensional </a:t>
            </a:r>
            <a:r>
              <a:rPr lang="en-US" dirty="0" smtClean="0">
                <a:solidFill>
                  <a:srgbClr val="FF0000"/>
                </a:solidFill>
              </a:rPr>
              <a:t>and Multi-Source] </a:t>
            </a:r>
          </a:p>
          <a:p>
            <a:pPr lvl="1"/>
            <a:r>
              <a:rPr lang="en-US" dirty="0" smtClean="0"/>
              <a:t>Leverage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External Sources </a:t>
            </a:r>
            <a:r>
              <a:rPr lang="en-US" dirty="0"/>
              <a:t>for </a:t>
            </a:r>
            <a:r>
              <a:rPr lang="en-US" dirty="0" smtClean="0"/>
              <a:t>Multi-Dimensional </a:t>
            </a:r>
            <a:r>
              <a:rPr lang="en-US" dirty="0"/>
              <a:t>Knowledge Discovery in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Social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Media </a:t>
            </a:r>
          </a:p>
          <a:p>
            <a:pPr lvl="2"/>
            <a:r>
              <a:rPr lang="en-US" dirty="0"/>
              <a:t>Mining Multi-Aspect Reflection of News Events in Twitter: Discovery, Linking and </a:t>
            </a:r>
            <a:r>
              <a:rPr lang="en-US" dirty="0" smtClean="0"/>
              <a:t>Presentation </a:t>
            </a:r>
            <a:r>
              <a:rPr lang="en-US" dirty="0" smtClean="0">
                <a:solidFill>
                  <a:srgbClr val="7030A0"/>
                </a:solidFill>
              </a:rPr>
              <a:t>(ICDM ’15)</a:t>
            </a:r>
          </a:p>
          <a:p>
            <a:pPr lvl="2"/>
            <a:r>
              <a:rPr lang="en-US" dirty="0"/>
              <a:t>EKNOT: Event Knowledge from News and Opinions in </a:t>
            </a:r>
            <a:r>
              <a:rPr lang="en-US" dirty="0" smtClean="0"/>
              <a:t>Twitter </a:t>
            </a:r>
            <a:r>
              <a:rPr lang="en-US" dirty="0" smtClean="0">
                <a:solidFill>
                  <a:srgbClr val="7030A0"/>
                </a:solidFill>
              </a:rPr>
              <a:t>(AAAI ’16)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Proposed Work</a:t>
            </a:r>
          </a:p>
          <a:p>
            <a:pPr lvl="2"/>
            <a:r>
              <a:rPr lang="en-US" dirty="0" smtClean="0"/>
              <a:t>Leverage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Social Media </a:t>
            </a:r>
            <a:r>
              <a:rPr lang="en-US" dirty="0"/>
              <a:t>for Customized Event Profiling in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Traditional News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Media</a:t>
            </a:r>
            <a:r>
              <a:rPr lang="en-US" dirty="0" smtClean="0"/>
              <a:t> (In preparation for KDD’16)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5A4B-730D-4A5A-BC69-7DE82F4BD4B3}" type="datetime1">
              <a:rPr lang="en-US" smtClean="0"/>
              <a:t>11/30/15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AB69-B85A-4173-B386-1237E2F9F008}" type="slidenum">
              <a:rPr lang="en-US" smtClean="0"/>
              <a:t>9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88015" y="1994447"/>
            <a:ext cx="596348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1945679"/>
            <a:ext cx="7402167" cy="1066799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2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5748</TotalTime>
  <Words>4324</Words>
  <Application>Microsoft Macintosh PowerPoint</Application>
  <PresentationFormat>On-screen Show (4:3)</PresentationFormat>
  <Paragraphs>678</Paragraphs>
  <Slides>73</Slides>
  <Notes>19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Integrating Multi-Dimensional,  Multi-Source Knowledge for Social Media Data Mining</vt:lpstr>
      <vt:lpstr>Emerging Social Media Platforms</vt:lpstr>
      <vt:lpstr>Social Media Data Are Multi-Dimensional in Nature</vt:lpstr>
      <vt:lpstr>Some Important Dimensions Are Hidden or not Directly Observed</vt:lpstr>
      <vt:lpstr>Some Important Dimensions Are Hidden or not Directly Observed</vt:lpstr>
      <vt:lpstr>Besides the Heterogeneous Data Types, Social Media is a Noisy Place</vt:lpstr>
      <vt:lpstr>Resort to External Sources</vt:lpstr>
      <vt:lpstr>PowerPoint Presentation</vt:lpstr>
      <vt:lpstr>Roadmap</vt:lpstr>
      <vt:lpstr>A Principled Methodology to Model both Explicit and Implicit Knowledge</vt:lpstr>
      <vt:lpstr>The Typical Form of A Maximum Entropy Model for Multi-Class Classification Tasks</vt:lpstr>
      <vt:lpstr>Allow Features to be Latent</vt:lpstr>
      <vt:lpstr>Latent Features Are Characterized in Parametric Forms</vt:lpstr>
      <vt:lpstr>Minimax Entropy</vt:lpstr>
      <vt:lpstr>Summary</vt:lpstr>
      <vt:lpstr>Modeling Check-In Preferences with Multidimensional Knowledge: A Minimax Entropy Approach WSDM ’16</vt:lpstr>
      <vt:lpstr>Problem Definition</vt:lpstr>
      <vt:lpstr>PowerPoint Presentation</vt:lpstr>
      <vt:lpstr>Feature Design</vt:lpstr>
      <vt:lpstr>The Model should Accord with the Most Critical Data Statistics</vt:lpstr>
      <vt:lpstr>The Optimization Problem</vt:lpstr>
      <vt:lpstr>Experiments</vt:lpstr>
      <vt:lpstr>Accuracy of Prediction</vt:lpstr>
      <vt:lpstr>Geographic Clusters</vt:lpstr>
      <vt:lpstr>Contribution</vt:lpstr>
      <vt:lpstr>Roadmap</vt:lpstr>
      <vt:lpstr>Leverage External Sources for Muldi-Dimensional Knowledge Discovery in Social Media</vt:lpstr>
      <vt:lpstr>Motivation</vt:lpstr>
      <vt:lpstr>Mining Multi-Aspect Reflection of News Events in Twitter: Discovery, Linking and Presentation ICDM ’15</vt:lpstr>
      <vt:lpstr>News Media and Social Media Provide Complementary Views of an Event</vt:lpstr>
      <vt:lpstr>Existing Work</vt:lpstr>
      <vt:lpstr>A Comprehensive View of Events from Both Sources</vt:lpstr>
      <vt:lpstr>One More Observation</vt:lpstr>
      <vt:lpstr>Example Output</vt:lpstr>
      <vt:lpstr>PowerPoint Presentation</vt:lpstr>
      <vt:lpstr>Key Modules</vt:lpstr>
      <vt:lpstr>Event and Aspect Discovery in News</vt:lpstr>
      <vt:lpstr>Generative Model for Each Level</vt:lpstr>
      <vt:lpstr>Generative Model for Each Level</vt:lpstr>
      <vt:lpstr>Topic Distribution</vt:lpstr>
      <vt:lpstr>Decomposing I</vt:lpstr>
      <vt:lpstr>Find the Reflection of Each Aspect in Twitter</vt:lpstr>
      <vt:lpstr>Retrieval</vt:lpstr>
      <vt:lpstr>Bootstrapped Dataless Multi-Class Classification</vt:lpstr>
      <vt:lpstr>Experiments</vt:lpstr>
      <vt:lpstr>Effectiveness of the Event/Aspect Discovery</vt:lpstr>
      <vt:lpstr>Effectiveness of the Tweet Linking Module</vt:lpstr>
      <vt:lpstr>Presentation of Results</vt:lpstr>
      <vt:lpstr>Entity Graph</vt:lpstr>
      <vt:lpstr>Time Spans</vt:lpstr>
      <vt:lpstr>Zoom in to the Entity Graph of the Red Aspect about “North Korea Internet Outage”. The size of a node denotes the influence of the entity in the aspect. The width of an edge denotes the strength of the correlation between two entities.</vt:lpstr>
      <vt:lpstr>News Summary, Keywords and Tweet Highlight of the Aspect “North Korea Internet Outage” in the Sony Hack Event</vt:lpstr>
      <vt:lpstr>Contribution</vt:lpstr>
      <vt:lpstr>Demo: E-KNOT - Event Knowledge from News and Opinions in Twitter AAAI ’16</vt:lpstr>
      <vt:lpstr>Roadmap</vt:lpstr>
      <vt:lpstr>Proposed Work:  Leverage Social Media for Customized Event Profiling in Traditional News Media</vt:lpstr>
      <vt:lpstr>Social Media Bring New Perspectives to Traditional News Mining Tasks</vt:lpstr>
      <vt:lpstr>Problem Definition</vt:lpstr>
      <vt:lpstr>Intuition</vt:lpstr>
      <vt:lpstr>Key Stages</vt:lpstr>
      <vt:lpstr>Knowledge Graph Construction from News Articles</vt:lpstr>
      <vt:lpstr>Customize the Knowledge Graph by Twitter: Use Tweets for Voting</vt:lpstr>
      <vt:lpstr>PowerPoint Presentation</vt:lpstr>
      <vt:lpstr>Aspect Discovery on the Refined Knowledge Graph</vt:lpstr>
      <vt:lpstr>News</vt:lpstr>
      <vt:lpstr>PowerPoint Presentation</vt:lpstr>
      <vt:lpstr>PowerPoint Presentation</vt:lpstr>
      <vt:lpstr>PowerPoint Presentation</vt:lpstr>
      <vt:lpstr>PowerPoint Presentation</vt:lpstr>
      <vt:lpstr>Discussions</vt:lpstr>
      <vt:lpstr>Research Plan</vt:lpstr>
      <vt:lpstr>Recap</vt:lpstr>
      <vt:lpstr>Selected Publications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Multi-Aspect Reflection of News Events in Twitter: Discovery, Linking and Presentation</dc:title>
  <dc:creator>Wang, Jingjing</dc:creator>
  <cp:lastModifiedBy>Jingjing Wang</cp:lastModifiedBy>
  <cp:revision>269</cp:revision>
  <dcterms:created xsi:type="dcterms:W3CDTF">2015-03-17T04:11:31Z</dcterms:created>
  <dcterms:modified xsi:type="dcterms:W3CDTF">2015-11-30T14:52:05Z</dcterms:modified>
</cp:coreProperties>
</file>